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86" r:id="rId2"/>
    <p:sldId id="261" r:id="rId3"/>
    <p:sldId id="298" r:id="rId4"/>
    <p:sldId id="330" r:id="rId5"/>
    <p:sldId id="290" r:id="rId6"/>
    <p:sldId id="287" r:id="rId7"/>
    <p:sldId id="288" r:id="rId8"/>
    <p:sldId id="289" r:id="rId9"/>
    <p:sldId id="291" r:id="rId10"/>
    <p:sldId id="292" r:id="rId11"/>
    <p:sldId id="293" r:id="rId12"/>
    <p:sldId id="331" r:id="rId13"/>
    <p:sldId id="295" r:id="rId14"/>
    <p:sldId id="296" r:id="rId15"/>
    <p:sldId id="332" r:id="rId16"/>
    <p:sldId id="297" r:id="rId17"/>
    <p:sldId id="337" r:id="rId18"/>
    <p:sldId id="299" r:id="rId19"/>
    <p:sldId id="301" r:id="rId20"/>
    <p:sldId id="304" r:id="rId21"/>
    <p:sldId id="311" r:id="rId22"/>
    <p:sldId id="302" r:id="rId23"/>
    <p:sldId id="334" r:id="rId24"/>
    <p:sldId id="306" r:id="rId25"/>
    <p:sldId id="340" r:id="rId26"/>
    <p:sldId id="308" r:id="rId27"/>
    <p:sldId id="309" r:id="rId28"/>
    <p:sldId id="310" r:id="rId29"/>
    <p:sldId id="313" r:id="rId30"/>
    <p:sldId id="315" r:id="rId31"/>
    <p:sldId id="316" r:id="rId32"/>
    <p:sldId id="339" r:id="rId33"/>
    <p:sldId id="338" r:id="rId34"/>
    <p:sldId id="335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FF33"/>
    <a:srgbClr val="9FEA7A"/>
    <a:srgbClr val="57C620"/>
    <a:srgbClr val="595347"/>
    <a:srgbClr val="7D786F"/>
    <a:srgbClr val="1F497D"/>
    <a:srgbClr val="FD94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50" autoAdjust="0"/>
    <p:restoredTop sz="97430" autoAdjust="0"/>
  </p:normalViewPr>
  <p:slideViewPr>
    <p:cSldViewPr snapToGrid="0">
      <p:cViewPr varScale="1">
        <p:scale>
          <a:sx n="34" d="100"/>
          <a:sy n="34" d="100"/>
        </p:scale>
        <p:origin x="63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AAD9BE-E68F-4EC6-9A9F-4E731EA4AA09}" type="datetimeFigureOut">
              <a:rPr lang="ko-KR" altLang="en-US" smtClean="0"/>
              <a:t>2022-09-17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4A4857-ABC7-4A28-80C1-08C81FF5AF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823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Char char="-"/>
            </a:pP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국내 전체 반려동물 가구의 </a:t>
            </a: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8.8%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 개</a:t>
            </a: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고양이에 이어 </a:t>
            </a: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위에 위치하고 있을 정도로 인기가 있지만 이에 대한 건강 및 </a:t>
            </a:r>
            <a:r>
              <a:rPr lang="ko-KR" altLang="en-US" sz="12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질병관리를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위한 전문 병원의 수는 전국을 통틀어 </a:t>
            </a: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개가 되지 않음</a:t>
            </a: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lang="ko-KR" altLang="en-US" dirty="0"/>
          </a:p>
          <a:p>
            <a:pPr marL="28575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lang="ko-KR" altLang="en-US" sz="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Char char="-"/>
            </a:pP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일반인들은 전문성이 떨어지는 인터넷</a:t>
            </a: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유튜브</a:t>
            </a: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블로그</a:t>
            </a: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의존하고 있는 상황</a:t>
            </a: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      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이에 따라 </a:t>
            </a:r>
            <a:r>
              <a:rPr lang="ko-KR" altLang="en-US" sz="1200" b="1" dirty="0">
                <a:solidFill>
                  <a:srgbClr val="0070C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접근성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좋으면서 관상어의 </a:t>
            </a:r>
            <a:r>
              <a:rPr lang="ko-KR" altLang="en-US" sz="1200" b="1" dirty="0">
                <a:solidFill>
                  <a:srgbClr val="0070C0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사육 정보 및 질병 케어 정보를 습득할 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 있는 </a:t>
            </a:r>
            <a:r>
              <a:rPr lang="ko-KR" altLang="en-US" sz="12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신개념 관상어 케어 시스템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필요함</a:t>
            </a: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lang="ko-KR" altLang="en-US" sz="12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A4857-ABC7-4A28-80C1-08C81FF5AFE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500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B4214-4DBF-4616-B2C3-8B4EF7E46E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B03FE9-97D5-43D9-BC92-7B6A40E4F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7394D1-6C04-4599-BB51-9A952C1EA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2022-09-17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566867-1A19-44DC-8532-C255ED42E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C5D865-9FE0-4F4A-ADF1-214DE2357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090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6BDD4-7832-4FEF-AAAB-5E87D30D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D78FB2-BEAE-4940-88AB-CE46D37201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DB5249-15A3-46F2-95ED-5B53EFB5C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2022-09-17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E9081F-8629-4881-8001-2B078416B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AEB9FF-478D-4F34-A5DC-85C16DA5C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053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8E3ED1E-1367-4089-8246-25CF02101A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03311B-06C8-4BA3-8FA8-A087FE4C4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53F52C-E04E-4842-9401-2A53FEC18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2022-09-17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650625-DEC8-4CA1-833E-D5F27F2B9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4A1BC5-DB02-4CA7-A164-16C8D455C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32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5D42E-715B-4EDD-A27B-332544481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DDA5DB-0087-4B56-AB93-7A96F320B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10E96F-C356-4868-AAF1-E7F5037B9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2022-09-17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AD522-9369-4F05-814F-D9537D666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1A04CC-EDF1-43BF-A270-3ED96526E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66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20C71-EBBC-40F0-B528-6DCCE8556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FEAFDC-90E7-4666-8054-5E1622750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21E9D8-B8DB-4488-9EB8-662CCDEC7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2022-09-17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DD5FDD-E25D-4ECB-9C77-C975AECBF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5C334A-2787-4D3E-AA09-1AB980F8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496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1955A4-42D8-4052-91CD-83CC8EB8A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0FDB7F-4847-4641-947F-2C40965305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1E8238-7785-4913-A114-3C4A0B8F7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915E74-67E7-4632-B5FF-C607E64B6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2022-09-17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ACB9C5-D260-4603-993D-811AD529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5CE58B-7D88-46FD-9424-91D4C1DEB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150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A889C1-1DC9-4BA1-BE5E-FEA0E3D6C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37FCBF-30AD-43ED-A29C-F719B7BEF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5F8C6A-FC2D-4F48-9EA9-082BD928B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3FD55E-35E4-45CB-9F14-0B6DE30889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29DEB8A-6088-4697-8FB2-145D3FE892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E0739F7-EBE7-4E61-A35B-0E2190F22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2022-09-17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079755D-AE2C-4E94-8827-3EDEB9899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F694F53-41A5-4EC8-B85C-ECF325B9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415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42CAD-5B9C-4883-99D8-79E064D66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E3CBBE-A715-436F-83AE-1CDB1B442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2022-09-17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9D08C5-525A-4D7A-BAC8-393060F23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2695A6-CAB4-47F8-A104-F10AB42E8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85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A8BEF53-7AB9-4B35-9113-0F6666F45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2022-09-17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076032-36AC-455A-B9BE-179570A1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764636-4C36-4807-B9BC-D7B8D5C0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772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9070FE-CE34-4BED-AE7D-B6C92374F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CC5AE0-4A2D-4FB9-91EA-7C51570FF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12FCE-182C-4B3A-99C0-26607E613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A38F52-749B-4A01-8260-BA394B0F4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2022-09-17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021B5B-96D1-40E1-A15C-F6C0B703D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C378E2-A8C9-436C-981A-B61FFF677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342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E21AFA-4CEB-436D-8F46-8FFB0B212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8EAE84A-13CE-432B-BD71-6DAC799A26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8359BC-4BCB-40E6-9AE7-3B4E811B4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1B02BE-923A-40D7-8979-76A39828E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2022-09-17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2453C0-2DE9-406E-8B46-7A3552383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01784D-991A-4949-8628-D7A938504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123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34B21B-5718-4A4A-8574-E147A41CB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70F6AC-0FA0-4F7E-BA41-75C2E9DB2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78638B-432A-4AC6-B5AB-AF2A332AE7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34B3F-010A-43D0-B99E-3343AD573276}" type="datetimeFigureOut">
              <a:rPr lang="ko-KR" altLang="en-US" smtClean="0"/>
              <a:t>2022-09-17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81B2BA-060F-41BC-AAED-8689459479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4F3852-0A20-458B-A039-10AC150CF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376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294D92DA-ABF5-475B-ABA7-B94945A10A68}"/>
              </a:ext>
            </a:extLst>
          </p:cNvPr>
          <p:cNvSpPr/>
          <p:nvPr/>
        </p:nvSpPr>
        <p:spPr>
          <a:xfrm rot="16200000">
            <a:off x="9302809" y="3968809"/>
            <a:ext cx="2627832" cy="31505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sp>
        <p:nvSpPr>
          <p:cNvPr id="20" name="직각 삼각형 19">
            <a:extLst>
              <a:ext uri="{FF2B5EF4-FFF2-40B4-BE49-F238E27FC236}">
                <a16:creationId xmlns:a16="http://schemas.microsoft.com/office/drawing/2014/main" id="{EA401BBC-3E63-4069-AADE-E8A3615890E9}"/>
              </a:ext>
            </a:extLst>
          </p:cNvPr>
          <p:cNvSpPr/>
          <p:nvPr/>
        </p:nvSpPr>
        <p:spPr>
          <a:xfrm rot="5400000">
            <a:off x="261359" y="-261359"/>
            <a:ext cx="2627832" cy="31505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320125-EBAC-4A15-9697-C9AA93D5FD04}"/>
              </a:ext>
            </a:extLst>
          </p:cNvPr>
          <p:cNvSpPr txBox="1"/>
          <p:nvPr/>
        </p:nvSpPr>
        <p:spPr>
          <a:xfrm>
            <a:off x="2039094" y="2216947"/>
            <a:ext cx="8401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관상어 헬스케어 플랫폼 서비스를 위한 </a:t>
            </a:r>
            <a:r>
              <a:rPr kumimoji="0" lang="ko-KR" alt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딥러닝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 기반 관상어 질병인식 기술</a:t>
            </a:r>
          </a:p>
        </p:txBody>
      </p:sp>
    </p:spTree>
    <p:extLst>
      <p:ext uri="{BB962C8B-B14F-4D97-AF65-F5344CB8AC3E}">
        <p14:creationId xmlns:p14="http://schemas.microsoft.com/office/powerpoint/2010/main" val="1484117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7421C5-6359-4373-8C0F-52EB9F7A568D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95347"/>
                </a:solidFill>
                <a:effectLst/>
                <a:uLnTx/>
                <a:uFillTx/>
                <a:latin typeface="G마켓 산스 TTF Bold"/>
                <a:ea typeface="나눔스퀘어 Light"/>
                <a:cs typeface="+mn-cs"/>
              </a:rPr>
              <a:t>Part 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95347"/>
              </a:solidFill>
              <a:effectLst/>
              <a:uLnTx/>
              <a:uFillTx/>
              <a:latin typeface="G마켓 산스 TTF Bold"/>
              <a:ea typeface="나눔스퀘어 Ligh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68E92E-70D6-48B9-A36D-CBC84EB5F64A}"/>
              </a:ext>
            </a:extLst>
          </p:cNvPr>
          <p:cNvSpPr txBox="1"/>
          <p:nvPr/>
        </p:nvSpPr>
        <p:spPr>
          <a:xfrm>
            <a:off x="1061630" y="320188"/>
            <a:ext cx="3355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srgbClr val="59534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독창성 및 차별성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595347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D3F6B23-C0A9-4F60-BE25-6D8D4336830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217;p9">
            <a:extLst>
              <a:ext uri="{FF2B5EF4-FFF2-40B4-BE49-F238E27FC236}">
                <a16:creationId xmlns:a16="http://schemas.microsoft.com/office/drawing/2014/main" id="{8794BB9E-62DB-453C-9506-4AFC4435C2D2}"/>
              </a:ext>
            </a:extLst>
          </p:cNvPr>
          <p:cNvSpPr txBox="1"/>
          <p:nvPr/>
        </p:nvSpPr>
        <p:spPr>
          <a:xfrm>
            <a:off x="1061630" y="1534046"/>
            <a:ext cx="676875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lang="ko-KR" sz="2000" b="1" i="0" u="none" strike="noStrike" cap="none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1)  </a:t>
            </a:r>
            <a:r>
              <a:rPr lang="ko-KR" sz="2000" b="1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딥러닝</a:t>
            </a:r>
            <a:r>
              <a:rPr lang="ko-KR" sz="20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 기술을 이용한 관상어종 및 기생충 질병 인식</a:t>
            </a:r>
            <a:endParaRPr sz="2000" b="1" i="0" u="none" strike="noStrike" cap="none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9" name="Google Shape;218;p9">
            <a:extLst>
              <a:ext uri="{FF2B5EF4-FFF2-40B4-BE49-F238E27FC236}">
                <a16:creationId xmlns:a16="http://schemas.microsoft.com/office/drawing/2014/main" id="{548E6D68-8285-4931-92D3-8B95F338DA29}"/>
              </a:ext>
            </a:extLst>
          </p:cNvPr>
          <p:cNvSpPr txBox="1"/>
          <p:nvPr/>
        </p:nvSpPr>
        <p:spPr>
          <a:xfrm>
            <a:off x="1340789" y="1987268"/>
            <a:ext cx="9304840" cy="1431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Char char="-"/>
            </a:pPr>
            <a:r>
              <a:rPr lang="ko-KR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물고기 사진을 업로드하면 해당 물고기의 기생충 및 질병 여부에 대해 분석하는 기능.</a:t>
            </a:r>
            <a:endParaRPr lang="en-US" altLang="ko-KR" dirty="0">
              <a:solidFill>
                <a:srgbClr val="000000"/>
              </a:solidFill>
              <a:latin typeface="+mn-ea"/>
              <a:cs typeface="Malgun Gothic"/>
              <a:sym typeface="Malgun Gothic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endParaRPr lang="en-US" sz="400" i="0" u="none" strike="noStrike" cap="none" dirty="0">
              <a:solidFill>
                <a:srgbClr val="000000"/>
              </a:solidFill>
              <a:latin typeface="+mn-ea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Char char="-"/>
            </a:pPr>
            <a:r>
              <a:rPr lang="ko-KR" i="0" u="none" strike="noStrike" cap="none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현존하는 관상어 관련 앱 중 사진을 통해 종을 분류해주는 기능은 존재하지만</a:t>
            </a:r>
            <a:r>
              <a:rPr lang="ko-KR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 특정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ko-KR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질병을 구분하고 이에 맞는 해결방안을 제시해주는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플랫폼은</a:t>
            </a:r>
            <a:r>
              <a:rPr lang="ko-KR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 존재하지 않음.</a:t>
            </a:r>
            <a:endParaRPr dirty="0"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44287E1-9D98-4161-AD16-C4F8F05FC95F}"/>
              </a:ext>
            </a:extLst>
          </p:cNvPr>
          <p:cNvSpPr/>
          <p:nvPr/>
        </p:nvSpPr>
        <p:spPr>
          <a:xfrm>
            <a:off x="0" y="-2"/>
            <a:ext cx="20340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D9401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67AC79A-B27B-47CF-B637-EADA79DDBC55}"/>
              </a:ext>
            </a:extLst>
          </p:cNvPr>
          <p:cNvSpPr/>
          <p:nvPr/>
        </p:nvSpPr>
        <p:spPr>
          <a:xfrm>
            <a:off x="2034000" y="-1"/>
            <a:ext cx="10158000" cy="1604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445" y="3737501"/>
            <a:ext cx="4641425" cy="270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69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7421C5-6359-4373-8C0F-52EB9F7A568D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95347"/>
                </a:solidFill>
                <a:effectLst/>
                <a:uLnTx/>
                <a:uFillTx/>
                <a:latin typeface="G마켓 산스 TTF Bold"/>
                <a:ea typeface="나눔스퀘어 Light"/>
                <a:cs typeface="+mn-cs"/>
              </a:rPr>
              <a:t>Part 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95347"/>
              </a:solidFill>
              <a:effectLst/>
              <a:uLnTx/>
              <a:uFillTx/>
              <a:latin typeface="G마켓 산스 TTF Bold"/>
              <a:ea typeface="나눔스퀘어 Ligh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68E92E-70D6-48B9-A36D-CBC84EB5F64A}"/>
              </a:ext>
            </a:extLst>
          </p:cNvPr>
          <p:cNvSpPr txBox="1"/>
          <p:nvPr/>
        </p:nvSpPr>
        <p:spPr>
          <a:xfrm>
            <a:off x="1061630" y="320188"/>
            <a:ext cx="3355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srgbClr val="59534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독창성 및 차별성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595347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D3F6B23-C0A9-4F60-BE25-6D8D4336830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217;p9">
            <a:extLst>
              <a:ext uri="{FF2B5EF4-FFF2-40B4-BE49-F238E27FC236}">
                <a16:creationId xmlns:a16="http://schemas.microsoft.com/office/drawing/2014/main" id="{8794BB9E-62DB-453C-9506-4AFC4435C2D2}"/>
              </a:ext>
            </a:extLst>
          </p:cNvPr>
          <p:cNvSpPr txBox="1"/>
          <p:nvPr/>
        </p:nvSpPr>
        <p:spPr>
          <a:xfrm>
            <a:off x="1061628" y="1534046"/>
            <a:ext cx="845523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lang="en-US" altLang="ko-KR" sz="20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2</a:t>
            </a:r>
            <a:r>
              <a:rPr lang="ko-KR" sz="2000" b="1" i="0" u="none" strike="noStrike" cap="none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)  </a:t>
            </a:r>
            <a:r>
              <a:rPr lang="ko-KR" altLang="en-US" sz="20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관상어 반려자들을 위한 높은 접근성의 정보제공 애플리케이션</a:t>
            </a:r>
            <a:endParaRPr sz="2000" b="1" i="0" u="none" strike="noStrike" cap="none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1" name="Google Shape;218;p9">
            <a:extLst>
              <a:ext uri="{FF2B5EF4-FFF2-40B4-BE49-F238E27FC236}">
                <a16:creationId xmlns:a16="http://schemas.microsoft.com/office/drawing/2014/main" id="{006F4F7D-6C29-4A8D-A57B-E10759D06035}"/>
              </a:ext>
            </a:extLst>
          </p:cNvPr>
          <p:cNvSpPr txBox="1"/>
          <p:nvPr/>
        </p:nvSpPr>
        <p:spPr>
          <a:xfrm>
            <a:off x="1340789" y="1987268"/>
            <a:ext cx="9304840" cy="184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lnSpc>
                <a:spcPct val="150000"/>
              </a:lnSpc>
              <a:buClr>
                <a:srgbClr val="000000"/>
              </a:buClr>
              <a:buSzPts val="1600"/>
              <a:buFont typeface="Malgun Gothic"/>
              <a:buChar char="-"/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물고기 사육을 시작한 지 얼마 되지 않은 소비자들을 대상으로 쉽고 빠르게 사육하는 관상어에 대한 정보를 제공받을 수 있는 서비스를 제공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.</a:t>
            </a:r>
            <a:endParaRPr lang="ko-KR" altLang="en-US" dirty="0">
              <a:latin typeface="+mn-ea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endParaRPr lang="en-US" sz="400" i="0" u="none" strike="noStrike" cap="none" dirty="0">
              <a:solidFill>
                <a:srgbClr val="000000"/>
              </a:solidFill>
              <a:latin typeface="+mn-ea"/>
              <a:cs typeface="Malgun Gothic"/>
              <a:sym typeface="Malgun Gothic"/>
            </a:endParaRP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600"/>
              <a:buFont typeface="Malgun Gothic"/>
              <a:buChar char="-"/>
            </a:pPr>
            <a:r>
              <a:rPr lang="ko-KR" altLang="en-US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추후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딥러닝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기술을 이용해 함께 키우기 적합한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또는 사육 초반에 키우기 적합한 관상어 등을 추천하는 기능 등을 추가할 예정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.</a:t>
            </a:r>
            <a:endParaRPr lang="ko-KR" altLang="en-US" dirty="0">
              <a:solidFill>
                <a:schemeClr val="dk1"/>
              </a:solidFill>
              <a:latin typeface="+mn-ea"/>
              <a:cs typeface="Malgun Gothic"/>
              <a:sym typeface="Malgun Gothic"/>
            </a:endParaRPr>
          </a:p>
        </p:txBody>
      </p:sp>
      <p:pic>
        <p:nvPicPr>
          <p:cNvPr id="16" name="_x58197192" descr="EMB000036602bba">
            <a:extLst>
              <a:ext uri="{FF2B5EF4-FFF2-40B4-BE49-F238E27FC236}">
                <a16:creationId xmlns:a16="http://schemas.microsoft.com/office/drawing/2014/main" id="{185386C1-5A19-4ABA-98B8-FA400C0F3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465" y="3937374"/>
            <a:ext cx="5348467" cy="265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C3B770B-568F-411A-8E12-24894BC276B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220" y="4774208"/>
            <a:ext cx="1034320" cy="103432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521DE14-ED42-429B-9809-25E05CCE402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402" y="4427118"/>
            <a:ext cx="347090" cy="347090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1568F1E-F2BF-4287-81C9-1E9106C636AA}"/>
              </a:ext>
            </a:extLst>
          </p:cNvPr>
          <p:cNvCxnSpPr/>
          <p:nvPr/>
        </p:nvCxnSpPr>
        <p:spPr>
          <a:xfrm flipH="1">
            <a:off x="3411112" y="4644446"/>
            <a:ext cx="1308683" cy="7298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28B90F9-B01E-4AB3-B874-578A8761FE8B}"/>
              </a:ext>
            </a:extLst>
          </p:cNvPr>
          <p:cNvSpPr txBox="1"/>
          <p:nvPr/>
        </p:nvSpPr>
        <p:spPr>
          <a:xfrm rot="19864014">
            <a:off x="3537501" y="4716820"/>
            <a:ext cx="12331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관련 정보 전달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641BC2-2362-486E-BD13-A701C1CECC87}"/>
              </a:ext>
            </a:extLst>
          </p:cNvPr>
          <p:cNvSpPr/>
          <p:nvPr/>
        </p:nvSpPr>
        <p:spPr>
          <a:xfrm>
            <a:off x="0" y="-2"/>
            <a:ext cx="20340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D9401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65D1691-3837-4950-AD97-E04CB40D272E}"/>
              </a:ext>
            </a:extLst>
          </p:cNvPr>
          <p:cNvSpPr/>
          <p:nvPr/>
        </p:nvSpPr>
        <p:spPr>
          <a:xfrm>
            <a:off x="2034000" y="-1"/>
            <a:ext cx="10158000" cy="1604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3833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7421C5-6359-4373-8C0F-52EB9F7A568D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95347"/>
                </a:solidFill>
                <a:effectLst/>
                <a:uLnTx/>
                <a:uFillTx/>
                <a:latin typeface="G마켓 산스 TTF Bold"/>
                <a:ea typeface="나눔스퀘어 Light"/>
                <a:cs typeface="+mn-cs"/>
              </a:rPr>
              <a:t>Part 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95347"/>
              </a:solidFill>
              <a:effectLst/>
              <a:uLnTx/>
              <a:uFillTx/>
              <a:latin typeface="G마켓 산스 TTF Bold"/>
              <a:ea typeface="나눔스퀘어 Ligh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68E92E-70D6-48B9-A36D-CBC84EB5F64A}"/>
              </a:ext>
            </a:extLst>
          </p:cNvPr>
          <p:cNvSpPr txBox="1"/>
          <p:nvPr/>
        </p:nvSpPr>
        <p:spPr>
          <a:xfrm>
            <a:off x="1061630" y="320188"/>
            <a:ext cx="3355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srgbClr val="59534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독창성 및 차별성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595347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D3F6B23-C0A9-4F60-BE25-6D8D4336830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217;p9">
            <a:extLst>
              <a:ext uri="{FF2B5EF4-FFF2-40B4-BE49-F238E27FC236}">
                <a16:creationId xmlns:a16="http://schemas.microsoft.com/office/drawing/2014/main" id="{8794BB9E-62DB-453C-9506-4AFC4435C2D2}"/>
              </a:ext>
            </a:extLst>
          </p:cNvPr>
          <p:cNvSpPr txBox="1"/>
          <p:nvPr/>
        </p:nvSpPr>
        <p:spPr>
          <a:xfrm>
            <a:off x="1061629" y="1534046"/>
            <a:ext cx="699180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lang="en-US" altLang="ko-KR" sz="2000" b="1" i="0" u="none" strike="noStrike" cap="none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3</a:t>
            </a:r>
            <a:r>
              <a:rPr lang="ko-KR" sz="2000" b="1" i="0" u="none" strike="noStrike" cap="none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)  </a:t>
            </a:r>
            <a:r>
              <a:rPr lang="en-US" altLang="ko-KR" sz="2000" b="1" i="0" u="none" strike="noStrike" cap="none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물고기 사육장 내부 전염성</a:t>
            </a:r>
            <a:r>
              <a:rPr lang="en-US" altLang="ko-KR" sz="2000" b="1" i="0" u="none" strike="noStrike" cap="none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예방</a:t>
            </a:r>
            <a:endParaRPr sz="2000" b="1" i="0" u="none" strike="noStrike" cap="none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1" name="Google Shape;218;p9">
            <a:extLst>
              <a:ext uri="{FF2B5EF4-FFF2-40B4-BE49-F238E27FC236}">
                <a16:creationId xmlns:a16="http://schemas.microsoft.com/office/drawing/2014/main" id="{006F4F7D-6C29-4A8D-A57B-E10759D06035}"/>
              </a:ext>
            </a:extLst>
          </p:cNvPr>
          <p:cNvSpPr txBox="1"/>
          <p:nvPr/>
        </p:nvSpPr>
        <p:spPr>
          <a:xfrm>
            <a:off x="1340789" y="1987268"/>
            <a:ext cx="930484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lnSpc>
                <a:spcPct val="150000"/>
              </a:lnSpc>
              <a:buClr>
                <a:srgbClr val="000000"/>
              </a:buClr>
              <a:buSzPts val="1600"/>
              <a:buFont typeface="Malgun Gothic"/>
              <a:buChar char="-"/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물고기 사육장 내부의 전염병 발생을 예방하기 위해 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PH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농도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용존 산소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온도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등을 실시간으로 파악하여 일어나기 쉬운 전염병을 사전에 알리거나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개선 방안을 제시함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.</a:t>
            </a:r>
          </a:p>
          <a:p>
            <a:pPr lvl="0">
              <a:lnSpc>
                <a:spcPct val="150000"/>
              </a:lnSpc>
              <a:buClr>
                <a:srgbClr val="000000"/>
              </a:buClr>
              <a:buSzPts val="1600"/>
            </a:pPr>
            <a:endParaRPr lang="en-US" sz="400" i="0" u="none" strike="noStrike" cap="none" dirty="0">
              <a:solidFill>
                <a:srgbClr val="000000"/>
              </a:solidFill>
              <a:latin typeface="+mn-ea"/>
              <a:cs typeface="Malgun Gothic"/>
              <a:sym typeface="Malgun Gothic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641BC2-2362-486E-BD13-A701C1CECC87}"/>
              </a:ext>
            </a:extLst>
          </p:cNvPr>
          <p:cNvSpPr/>
          <p:nvPr/>
        </p:nvSpPr>
        <p:spPr>
          <a:xfrm>
            <a:off x="0" y="-2"/>
            <a:ext cx="20340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D9401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65D1691-3837-4950-AD97-E04CB40D272E}"/>
              </a:ext>
            </a:extLst>
          </p:cNvPr>
          <p:cNvSpPr/>
          <p:nvPr/>
        </p:nvSpPr>
        <p:spPr>
          <a:xfrm>
            <a:off x="2034000" y="-1"/>
            <a:ext cx="10158000" cy="1604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pic>
        <p:nvPicPr>
          <p:cNvPr id="3074" name="Picture 2" descr="물생활] 열대어가 병에 걸렸다면? 예방이 중요~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252" y="3481531"/>
            <a:ext cx="3412957" cy="255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족제비가 풀어준 코로나 전염···충북대 의대, 감염 경로 찾았다 | 중앙일보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54" t="3255" r="22715" b="5702"/>
          <a:stretch/>
        </p:blipFill>
        <p:spPr bwMode="auto">
          <a:xfrm>
            <a:off x="6935447" y="3481531"/>
            <a:ext cx="2590684" cy="255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996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7421C5-6359-4373-8C0F-52EB9F7A568D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95347"/>
                </a:solidFill>
                <a:effectLst/>
                <a:uLnTx/>
                <a:uFillTx/>
                <a:latin typeface="G마켓 산스 TTF Bold"/>
                <a:ea typeface="나눔스퀘어 Light"/>
                <a:cs typeface="+mn-cs"/>
              </a:rPr>
              <a:t>Part 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95347"/>
              </a:solidFill>
              <a:effectLst/>
              <a:uLnTx/>
              <a:uFillTx/>
              <a:latin typeface="G마켓 산스 TTF Bold"/>
              <a:ea typeface="나눔스퀘어 Ligh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68E92E-70D6-48B9-A36D-CBC84EB5F64A}"/>
              </a:ext>
            </a:extLst>
          </p:cNvPr>
          <p:cNvSpPr txBox="1"/>
          <p:nvPr/>
        </p:nvSpPr>
        <p:spPr>
          <a:xfrm>
            <a:off x="1061630" y="320188"/>
            <a:ext cx="4195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srgbClr val="59534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연구결과 및 애로사항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595347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D3F6B23-C0A9-4F60-BE25-6D8D4336830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17">
            <a:extLst>
              <a:ext uri="{FF2B5EF4-FFF2-40B4-BE49-F238E27FC236}">
                <a16:creationId xmlns:a16="http://schemas.microsoft.com/office/drawing/2014/main" id="{8F8824A7-5297-4121-A008-9D7DAD535269}"/>
              </a:ext>
            </a:extLst>
          </p:cNvPr>
          <p:cNvSpPr/>
          <p:nvPr/>
        </p:nvSpPr>
        <p:spPr>
          <a:xfrm>
            <a:off x="1042902" y="1398834"/>
            <a:ext cx="1296144" cy="43204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B046BC-DC5A-4BAE-888E-D9EF5165A4A6}"/>
              </a:ext>
            </a:extLst>
          </p:cNvPr>
          <p:cNvSpPr txBox="1"/>
          <p:nvPr/>
        </p:nvSpPr>
        <p:spPr>
          <a:xfrm>
            <a:off x="1258926" y="143491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첫번째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51A1B5-9779-4DC3-B375-130F89AAA160}"/>
              </a:ext>
            </a:extLst>
          </p:cNvPr>
          <p:cNvSpPr txBox="1"/>
          <p:nvPr/>
        </p:nvSpPr>
        <p:spPr>
          <a:xfrm>
            <a:off x="2374005" y="1425571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이미지 데이터 부족으로 인한 성능 저하</a:t>
            </a:r>
          </a:p>
        </p:txBody>
      </p:sp>
      <p:pic>
        <p:nvPicPr>
          <p:cNvPr id="13" name="_x288429704" descr="EMB000036602b40">
            <a:extLst>
              <a:ext uri="{FF2B5EF4-FFF2-40B4-BE49-F238E27FC236}">
                <a16:creationId xmlns:a16="http://schemas.microsoft.com/office/drawing/2014/main" id="{AFC793BA-9256-4DE5-9957-BD7003D1E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08" b="15048"/>
          <a:stretch>
            <a:fillRect/>
          </a:stretch>
        </p:blipFill>
        <p:spPr bwMode="auto">
          <a:xfrm>
            <a:off x="2449097" y="3340615"/>
            <a:ext cx="7293805" cy="118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_x288429784" descr="EMB000036602b43">
            <a:extLst>
              <a:ext uri="{FF2B5EF4-FFF2-40B4-BE49-F238E27FC236}">
                <a16:creationId xmlns:a16="http://schemas.microsoft.com/office/drawing/2014/main" id="{BCE901DF-92EA-4B5C-BA09-18E0D61C5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87" b="17297"/>
          <a:stretch>
            <a:fillRect/>
          </a:stretch>
        </p:blipFill>
        <p:spPr bwMode="auto">
          <a:xfrm>
            <a:off x="2449097" y="2180797"/>
            <a:ext cx="7293805" cy="115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6975F10-0770-471D-BCF3-B9E01853598A}"/>
              </a:ext>
            </a:extLst>
          </p:cNvPr>
          <p:cNvSpPr txBox="1"/>
          <p:nvPr/>
        </p:nvSpPr>
        <p:spPr>
          <a:xfrm>
            <a:off x="2923094" y="4696615"/>
            <a:ext cx="6345810" cy="882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부족한 데이터셋으로 모델을 학습시켰을 때의 성능 결과로</a:t>
            </a:r>
            <a:r>
              <a:rPr lang="en-US" altLang="ko-KR" dirty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부족한 이미지 학습으로 인해 성능이 떨어지는 것을 확인할 수 있음</a:t>
            </a:r>
            <a:r>
              <a:rPr lang="en-US" altLang="ko-KR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81C365-BB5B-483E-877C-5782CB0DD616}"/>
              </a:ext>
            </a:extLst>
          </p:cNvPr>
          <p:cNvSpPr txBox="1"/>
          <p:nvPr/>
        </p:nvSpPr>
        <p:spPr>
          <a:xfrm>
            <a:off x="1397628" y="6031353"/>
            <a:ext cx="9396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ea"/>
                <a:ea typeface="+mj-ea"/>
              </a:rPr>
              <a:t>Solution: </a:t>
            </a:r>
            <a:r>
              <a:rPr lang="ko-KR" altLang="en-US" sz="2200" b="1" dirty="0">
                <a:solidFill>
                  <a:srgbClr val="FF0000"/>
                </a:solidFill>
                <a:latin typeface="+mj-ea"/>
                <a:ea typeface="+mj-ea"/>
              </a:rPr>
              <a:t>이미지 수집 </a:t>
            </a:r>
            <a:r>
              <a:rPr lang="ko-KR" altLang="en-US" dirty="0">
                <a:latin typeface="+mj-ea"/>
                <a:ea typeface="+mj-ea"/>
              </a:rPr>
              <a:t>및 </a:t>
            </a:r>
            <a:r>
              <a:rPr lang="ko-KR" altLang="en-US" sz="2200" b="1" dirty="0">
                <a:solidFill>
                  <a:srgbClr val="FF0000"/>
                </a:solidFill>
                <a:latin typeface="+mj-ea"/>
                <a:ea typeface="+mj-ea"/>
              </a:rPr>
              <a:t>이미지 증강</a:t>
            </a:r>
            <a:r>
              <a:rPr lang="ko-KR" altLang="en-US" dirty="0">
                <a:latin typeface="+mj-ea"/>
                <a:ea typeface="+mj-ea"/>
              </a:rPr>
              <a:t>을 통해 데이터 양을 늘리면 해결 가능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F4F9CB-A6EF-4FE6-8F09-58AD808AEBE0}"/>
              </a:ext>
            </a:extLst>
          </p:cNvPr>
          <p:cNvSpPr/>
          <p:nvPr/>
        </p:nvSpPr>
        <p:spPr>
          <a:xfrm>
            <a:off x="0" y="-2"/>
            <a:ext cx="20340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D9401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694176-99F2-476A-873A-33FADE25C099}"/>
              </a:ext>
            </a:extLst>
          </p:cNvPr>
          <p:cNvSpPr/>
          <p:nvPr/>
        </p:nvSpPr>
        <p:spPr>
          <a:xfrm>
            <a:off x="2034000" y="-1"/>
            <a:ext cx="10158000" cy="1604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2079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7421C5-6359-4373-8C0F-52EB9F7A568D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95347"/>
                </a:solidFill>
                <a:effectLst/>
                <a:uLnTx/>
                <a:uFillTx/>
                <a:latin typeface="G마켓 산스 TTF Bold"/>
                <a:ea typeface="나눔스퀘어 Light"/>
                <a:cs typeface="+mn-cs"/>
              </a:rPr>
              <a:t>Part 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95347"/>
              </a:solidFill>
              <a:effectLst/>
              <a:uLnTx/>
              <a:uFillTx/>
              <a:latin typeface="G마켓 산스 TTF Bold"/>
              <a:ea typeface="나눔스퀘어 Ligh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68E92E-70D6-48B9-A36D-CBC84EB5F64A}"/>
              </a:ext>
            </a:extLst>
          </p:cNvPr>
          <p:cNvSpPr txBox="1"/>
          <p:nvPr/>
        </p:nvSpPr>
        <p:spPr>
          <a:xfrm>
            <a:off x="1061630" y="320188"/>
            <a:ext cx="4195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srgbClr val="59534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연구결과 및 애로사항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595347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D3F6B23-C0A9-4F60-BE25-6D8D4336830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17">
            <a:extLst>
              <a:ext uri="{FF2B5EF4-FFF2-40B4-BE49-F238E27FC236}">
                <a16:creationId xmlns:a16="http://schemas.microsoft.com/office/drawing/2014/main" id="{8F8824A7-5297-4121-A008-9D7DAD535269}"/>
              </a:ext>
            </a:extLst>
          </p:cNvPr>
          <p:cNvSpPr/>
          <p:nvPr/>
        </p:nvSpPr>
        <p:spPr>
          <a:xfrm>
            <a:off x="1042902" y="1398834"/>
            <a:ext cx="1296144" cy="4320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B046BC-DC5A-4BAE-888E-D9EF5165A4A6}"/>
              </a:ext>
            </a:extLst>
          </p:cNvPr>
          <p:cNvSpPr txBox="1"/>
          <p:nvPr/>
        </p:nvSpPr>
        <p:spPr>
          <a:xfrm>
            <a:off x="1258926" y="143491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두번째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51A1B5-9779-4DC3-B375-130F89AAA160}"/>
              </a:ext>
            </a:extLst>
          </p:cNvPr>
          <p:cNvSpPr txBox="1"/>
          <p:nvPr/>
        </p:nvSpPr>
        <p:spPr>
          <a:xfrm>
            <a:off x="2374005" y="1425571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기생충 검출 문제</a:t>
            </a:r>
          </a:p>
        </p:txBody>
      </p:sp>
      <p:pic>
        <p:nvPicPr>
          <p:cNvPr id="13" name="_x288429704" descr="EMB000036602b40">
            <a:extLst>
              <a:ext uri="{FF2B5EF4-FFF2-40B4-BE49-F238E27FC236}">
                <a16:creationId xmlns:a16="http://schemas.microsoft.com/office/drawing/2014/main" id="{AFC793BA-9256-4DE5-9957-BD7003D1E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08" b="15048"/>
          <a:stretch>
            <a:fillRect/>
          </a:stretch>
        </p:blipFill>
        <p:spPr bwMode="auto">
          <a:xfrm>
            <a:off x="2449097" y="3340615"/>
            <a:ext cx="7293805" cy="118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_x288429784" descr="EMB000036602b43">
            <a:extLst>
              <a:ext uri="{FF2B5EF4-FFF2-40B4-BE49-F238E27FC236}">
                <a16:creationId xmlns:a16="http://schemas.microsoft.com/office/drawing/2014/main" id="{BCE901DF-92EA-4B5C-BA09-18E0D61C5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87" b="17297"/>
          <a:stretch>
            <a:fillRect/>
          </a:stretch>
        </p:blipFill>
        <p:spPr bwMode="auto">
          <a:xfrm>
            <a:off x="2449097" y="2180797"/>
            <a:ext cx="7293805" cy="115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6975F10-0770-471D-BCF3-B9E01853598A}"/>
              </a:ext>
            </a:extLst>
          </p:cNvPr>
          <p:cNvSpPr txBox="1"/>
          <p:nvPr/>
        </p:nvSpPr>
        <p:spPr>
          <a:xfrm>
            <a:off x="2570326" y="4696615"/>
            <a:ext cx="7051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기생충 자체가 작고 </a:t>
            </a:r>
            <a:r>
              <a:rPr lang="en-US" altLang="ko-KR" dirty="0"/>
              <a:t>Feature</a:t>
            </a:r>
            <a:r>
              <a:rPr lang="ko-KR" altLang="en-US" dirty="0"/>
              <a:t>가 명확하지 않다 보니 선형의 잡음에도 기생충이라고 인식 해버리는 등 인식 성능에 영향을 미침</a:t>
            </a:r>
            <a:r>
              <a:rPr lang="en-US" altLang="ko-KR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81C365-BB5B-483E-877C-5782CB0DD616}"/>
              </a:ext>
            </a:extLst>
          </p:cNvPr>
          <p:cNvSpPr txBox="1"/>
          <p:nvPr/>
        </p:nvSpPr>
        <p:spPr>
          <a:xfrm>
            <a:off x="1302668" y="5942576"/>
            <a:ext cx="10639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ea"/>
                <a:ea typeface="+mj-ea"/>
              </a:rPr>
              <a:t>Solution: </a:t>
            </a:r>
            <a:r>
              <a:rPr lang="en-US" altLang="ko-KR" sz="2200" b="1" dirty="0">
                <a:solidFill>
                  <a:srgbClr val="0070C0"/>
                </a:solidFill>
                <a:latin typeface="+mj-ea"/>
                <a:ea typeface="+mj-ea"/>
              </a:rPr>
              <a:t>Object</a:t>
            </a:r>
            <a:r>
              <a:rPr lang="ko-KR" altLang="en-US" sz="2200" b="1" dirty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altLang="ko-KR" sz="2200" b="1" dirty="0">
                <a:solidFill>
                  <a:srgbClr val="0070C0"/>
                </a:solidFill>
                <a:latin typeface="+mj-ea"/>
                <a:ea typeface="+mj-ea"/>
              </a:rPr>
              <a:t>Crop, Semantic Segmentation</a:t>
            </a:r>
            <a:r>
              <a:rPr lang="ko-KR" altLang="en-US" b="1" dirty="0">
                <a:latin typeface="+mj-ea"/>
                <a:ea typeface="+mj-ea"/>
              </a:rPr>
              <a:t>을 통해 기생충 검출 성능을 향상</a:t>
            </a:r>
            <a:r>
              <a:rPr lang="en-US" altLang="ko-KR" b="1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36A44D3-95B2-46F1-A15C-161660D31DED}"/>
              </a:ext>
            </a:extLst>
          </p:cNvPr>
          <p:cNvSpPr/>
          <p:nvPr/>
        </p:nvSpPr>
        <p:spPr>
          <a:xfrm>
            <a:off x="0" y="-2"/>
            <a:ext cx="20340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D9401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4A2729-54C2-462B-AEC3-391E57FAAEC3}"/>
              </a:ext>
            </a:extLst>
          </p:cNvPr>
          <p:cNvSpPr/>
          <p:nvPr/>
        </p:nvSpPr>
        <p:spPr>
          <a:xfrm>
            <a:off x="2034000" y="-1"/>
            <a:ext cx="10158000" cy="1604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102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7421C5-6359-4373-8C0F-52EB9F7A568D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95347"/>
                </a:solidFill>
                <a:effectLst/>
                <a:uLnTx/>
                <a:uFillTx/>
                <a:latin typeface="G마켓 산스 TTF Bold"/>
                <a:ea typeface="나눔스퀘어 Light"/>
                <a:cs typeface="+mn-cs"/>
              </a:rPr>
              <a:t>Part 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95347"/>
              </a:solidFill>
              <a:effectLst/>
              <a:uLnTx/>
              <a:uFillTx/>
              <a:latin typeface="G마켓 산스 TTF Bold"/>
              <a:ea typeface="나눔스퀘어 Ligh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68E92E-70D6-48B9-A36D-CBC84EB5F64A}"/>
              </a:ext>
            </a:extLst>
          </p:cNvPr>
          <p:cNvSpPr txBox="1"/>
          <p:nvPr/>
        </p:nvSpPr>
        <p:spPr>
          <a:xfrm>
            <a:off x="1061630" y="320188"/>
            <a:ext cx="4195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srgbClr val="59534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연구결과 및 애로사항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595347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D3F6B23-C0A9-4F60-BE25-6D8D4336830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17">
            <a:extLst>
              <a:ext uri="{FF2B5EF4-FFF2-40B4-BE49-F238E27FC236}">
                <a16:creationId xmlns:a16="http://schemas.microsoft.com/office/drawing/2014/main" id="{8F8824A7-5297-4121-A008-9D7DAD535269}"/>
              </a:ext>
            </a:extLst>
          </p:cNvPr>
          <p:cNvSpPr/>
          <p:nvPr/>
        </p:nvSpPr>
        <p:spPr>
          <a:xfrm>
            <a:off x="1042902" y="1398834"/>
            <a:ext cx="1296144" cy="432048"/>
          </a:xfrm>
          <a:prstGeom prst="roundRect">
            <a:avLst/>
          </a:prstGeom>
          <a:solidFill>
            <a:srgbClr val="57C62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B046BC-DC5A-4BAE-888E-D9EF5165A4A6}"/>
              </a:ext>
            </a:extLst>
          </p:cNvPr>
          <p:cNvSpPr txBox="1"/>
          <p:nvPr/>
        </p:nvSpPr>
        <p:spPr>
          <a:xfrm>
            <a:off x="1258926" y="143491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세</a:t>
            </a:r>
            <a:r>
              <a:rPr lang="ko-KR" altLang="en-US" b="1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번째</a:t>
            </a:r>
            <a:endParaRPr lang="ko-KR" altLang="en-US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51A1B5-9779-4DC3-B375-130F89AAA160}"/>
              </a:ext>
            </a:extLst>
          </p:cNvPr>
          <p:cNvSpPr txBox="1"/>
          <p:nvPr/>
        </p:nvSpPr>
        <p:spPr>
          <a:xfrm>
            <a:off x="2374005" y="1425571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하드웨어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방수 문제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975F10-0770-471D-BCF3-B9E01853598A}"/>
              </a:ext>
            </a:extLst>
          </p:cNvPr>
          <p:cNvSpPr txBox="1"/>
          <p:nvPr/>
        </p:nvSpPr>
        <p:spPr>
          <a:xfrm>
            <a:off x="2570327" y="4573379"/>
            <a:ext cx="7051346" cy="1298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물고기 사육장 근처 또는 외부에 </a:t>
            </a:r>
            <a:r>
              <a:rPr lang="ko-KR" altLang="en-US" dirty="0" smtClean="0"/>
              <a:t>밀착하여 부착이 </a:t>
            </a:r>
            <a:r>
              <a:rPr lang="ko-KR" altLang="en-US" dirty="0"/>
              <a:t>되어 방수에 대한 문제가 불가피하게 야기되며 기기에 방수가 안될 시 내부 쇼트 또는 부식에 따른 고장이 우려됨</a:t>
            </a:r>
            <a:r>
              <a:rPr lang="en-US" altLang="ko-KR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81C365-BB5B-483E-877C-5782CB0DD616}"/>
              </a:ext>
            </a:extLst>
          </p:cNvPr>
          <p:cNvSpPr txBox="1"/>
          <p:nvPr/>
        </p:nvSpPr>
        <p:spPr>
          <a:xfrm>
            <a:off x="2464816" y="5986965"/>
            <a:ext cx="726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ea"/>
                <a:ea typeface="+mj-ea"/>
              </a:rPr>
              <a:t>Solution:</a:t>
            </a:r>
            <a:r>
              <a:rPr lang="en-US" altLang="ko-KR" sz="2800" b="1" dirty="0">
                <a:latin typeface="+mj-ea"/>
                <a:ea typeface="+mj-ea"/>
              </a:rPr>
              <a:t> </a:t>
            </a:r>
            <a:r>
              <a:rPr lang="ko-KR" altLang="en-US" sz="2000" b="1" dirty="0">
                <a:solidFill>
                  <a:srgbClr val="FF0000"/>
                </a:solidFill>
                <a:latin typeface="+mj-ea"/>
                <a:ea typeface="+mj-ea"/>
              </a:rPr>
              <a:t>기판 방수 처리 </a:t>
            </a:r>
            <a:r>
              <a:rPr lang="ko-KR" altLang="en-US" dirty="0">
                <a:latin typeface="+mj-ea"/>
                <a:ea typeface="+mj-ea"/>
              </a:rPr>
              <a:t>및 </a:t>
            </a:r>
            <a:r>
              <a:rPr lang="ko-KR" altLang="en-US" sz="2000" b="1" dirty="0">
                <a:solidFill>
                  <a:srgbClr val="FF0000"/>
                </a:solidFill>
                <a:latin typeface="+mj-ea"/>
                <a:ea typeface="+mj-ea"/>
              </a:rPr>
              <a:t>방수 케이스</a:t>
            </a:r>
            <a:r>
              <a:rPr lang="ko-KR" altLang="en-US" dirty="0">
                <a:latin typeface="+mj-ea"/>
                <a:ea typeface="+mj-ea"/>
              </a:rPr>
              <a:t>를 제작하여 사용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36A44D3-95B2-46F1-A15C-161660D31DED}"/>
              </a:ext>
            </a:extLst>
          </p:cNvPr>
          <p:cNvSpPr/>
          <p:nvPr/>
        </p:nvSpPr>
        <p:spPr>
          <a:xfrm>
            <a:off x="0" y="-2"/>
            <a:ext cx="20340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D9401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4A2729-54C2-462B-AEC3-391E57FAAEC3}"/>
              </a:ext>
            </a:extLst>
          </p:cNvPr>
          <p:cNvSpPr/>
          <p:nvPr/>
        </p:nvSpPr>
        <p:spPr>
          <a:xfrm>
            <a:off x="2034000" y="-1"/>
            <a:ext cx="10158000" cy="1604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pic>
        <p:nvPicPr>
          <p:cNvPr id="2050" name="Picture 2" descr="방수와 발수 차이로 알아보는 장마철 극복 방법 - 한화솔루션 케미칼 부문 공식블로그 -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476" y="1970433"/>
            <a:ext cx="3573046" cy="238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544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4324E0-D3B1-471E-921C-959468C8C6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15F40F1-9DD6-4D39-A8A1-E3506E4DBDCE}"/>
              </a:ext>
            </a:extLst>
          </p:cNvPr>
          <p:cNvSpPr/>
          <p:nvPr/>
        </p:nvSpPr>
        <p:spPr>
          <a:xfrm>
            <a:off x="0" y="17584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D60206C-EBFC-4B9A-A3C4-119F1014E2DB}"/>
              </a:ext>
            </a:extLst>
          </p:cNvPr>
          <p:cNvGrpSpPr/>
          <p:nvPr/>
        </p:nvGrpSpPr>
        <p:grpSpPr>
          <a:xfrm>
            <a:off x="4856716" y="2579222"/>
            <a:ext cx="2478564" cy="1691166"/>
            <a:chOff x="4856716" y="2117558"/>
            <a:chExt cx="2478564" cy="169116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3C29B0-E781-460E-AF5D-96AF31D3B38A}"/>
                </a:ext>
              </a:extLst>
            </p:cNvPr>
            <p:cNvSpPr txBox="1"/>
            <p:nvPr/>
          </p:nvSpPr>
          <p:spPr>
            <a:xfrm>
              <a:off x="5087775" y="2117558"/>
              <a:ext cx="201644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Bold"/>
                  <a:ea typeface="나눔스퀘어 Light"/>
                  <a:cs typeface="+mn-cs"/>
                </a:rPr>
                <a:t>Part 2.</a:t>
              </a:r>
              <a:endParaRPr kumimoji="0" lang="ko-KR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Bold"/>
                <a:ea typeface="나눔스퀘어 Light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8819A3-E3ED-4F7F-8934-E429EA710645}"/>
                </a:ext>
              </a:extLst>
            </p:cNvPr>
            <p:cNvSpPr txBox="1"/>
            <p:nvPr/>
          </p:nvSpPr>
          <p:spPr>
            <a:xfrm>
              <a:off x="4856716" y="3100838"/>
              <a:ext cx="24785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0" b="0" i="0" u="none" strike="noStrike" kern="1200" cap="none" spc="-30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Light"/>
                  <a:ea typeface="나눔스퀘어 Light"/>
                  <a:cs typeface="+mn-cs"/>
                </a:rPr>
                <a:t>목표 </a:t>
              </a:r>
              <a:r>
                <a:rPr kumimoji="0" lang="ko-KR" altLang="en-US" sz="4000" b="0" i="0" u="none" strike="noStrike" kern="1200" cap="none" spc="-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Light"/>
                  <a:ea typeface="나눔스퀘어 Light"/>
                  <a:cs typeface="+mn-cs"/>
                </a:rPr>
                <a:t>및 내용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1343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7421C5-6359-4373-8C0F-52EB9F7A568D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95347"/>
                </a:solidFill>
                <a:effectLst/>
                <a:uLnTx/>
                <a:uFillTx/>
                <a:latin typeface="G마켓 산스 TTF Bold"/>
                <a:ea typeface="나눔스퀘어 Light"/>
                <a:cs typeface="+mn-cs"/>
              </a:rPr>
              <a:t>Part 2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95347"/>
              </a:solidFill>
              <a:effectLst/>
              <a:uLnTx/>
              <a:uFillTx/>
              <a:latin typeface="G마켓 산스 TTF Bold"/>
              <a:ea typeface="나눔스퀘어 Ligh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68E92E-70D6-48B9-A36D-CBC84EB5F64A}"/>
              </a:ext>
            </a:extLst>
          </p:cNvPr>
          <p:cNvSpPr txBox="1"/>
          <p:nvPr/>
        </p:nvSpPr>
        <p:spPr>
          <a:xfrm>
            <a:off x="1061630" y="320188"/>
            <a:ext cx="2820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>
                <a:solidFill>
                  <a:srgbClr val="59534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구상도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595347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D3F6B23-C0A9-4F60-BE25-6D8D4336830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9B256D3-A587-447C-9893-943A29297D4B}"/>
              </a:ext>
            </a:extLst>
          </p:cNvPr>
          <p:cNvSpPr/>
          <p:nvPr/>
        </p:nvSpPr>
        <p:spPr>
          <a:xfrm>
            <a:off x="0" y="-2"/>
            <a:ext cx="20340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D9401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BE333AB-93E7-4CAF-83DC-2B27E2D4EC2D}"/>
              </a:ext>
            </a:extLst>
          </p:cNvPr>
          <p:cNvSpPr/>
          <p:nvPr/>
        </p:nvSpPr>
        <p:spPr>
          <a:xfrm>
            <a:off x="2034000" y="-1"/>
            <a:ext cx="10158000" cy="1604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1D59-6721-4F39-A377-472AFFB475D8}"/>
              </a:ext>
            </a:extLst>
          </p:cNvPr>
          <p:cNvSpPr/>
          <p:nvPr/>
        </p:nvSpPr>
        <p:spPr>
          <a:xfrm>
            <a:off x="2034000" y="0"/>
            <a:ext cx="20340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D9401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ECC323E-F659-4BF6-9C94-BA583EA012AC}"/>
              </a:ext>
            </a:extLst>
          </p:cNvPr>
          <p:cNvCxnSpPr>
            <a:cxnSpLocks/>
            <a:stCxn id="5" idx="3"/>
            <a:endCxn id="69" idx="1"/>
          </p:cNvCxnSpPr>
          <p:nvPr/>
        </p:nvCxnSpPr>
        <p:spPr>
          <a:xfrm>
            <a:off x="2617502" y="3278956"/>
            <a:ext cx="1676606" cy="6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51683A-C540-4A3C-967E-F77B75AE05C9}"/>
              </a:ext>
            </a:extLst>
          </p:cNvPr>
          <p:cNvCxnSpPr>
            <a:cxnSpLocks/>
            <a:stCxn id="73" idx="2"/>
            <a:endCxn id="76" idx="0"/>
          </p:cNvCxnSpPr>
          <p:nvPr/>
        </p:nvCxnSpPr>
        <p:spPr>
          <a:xfrm>
            <a:off x="7931620" y="3625768"/>
            <a:ext cx="6474" cy="10429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15AA014B-214C-4B49-8B9C-C79B4042744F}"/>
              </a:ext>
            </a:extLst>
          </p:cNvPr>
          <p:cNvCxnSpPr>
            <a:cxnSpLocks/>
            <a:stCxn id="82" idx="0"/>
            <a:endCxn id="5" idx="0"/>
          </p:cNvCxnSpPr>
          <p:nvPr/>
        </p:nvCxnSpPr>
        <p:spPr>
          <a:xfrm rot="16200000" flipH="1" flipV="1">
            <a:off x="6137947" y="-1429938"/>
            <a:ext cx="322356" cy="8401808"/>
          </a:xfrm>
          <a:prstGeom prst="bentConnector3">
            <a:avLst>
              <a:gd name="adj1" fmla="val -29457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ED740EC-D20D-4501-9FF7-E646ABDFE9B2}"/>
              </a:ext>
            </a:extLst>
          </p:cNvPr>
          <p:cNvSpPr txBox="1"/>
          <p:nvPr/>
        </p:nvSpPr>
        <p:spPr>
          <a:xfrm>
            <a:off x="2879342" y="2780774"/>
            <a:ext cx="1086584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영상</a:t>
            </a:r>
            <a:r>
              <a:rPr lang="en-US" altLang="ko-KR" sz="1100" dirty="0" smtClean="0"/>
              <a:t>, PH</a:t>
            </a:r>
            <a:r>
              <a:rPr lang="ko-KR" altLang="en-US" sz="1100" dirty="0"/>
              <a:t>농도</a:t>
            </a:r>
            <a:r>
              <a:rPr lang="en-US" altLang="ko-KR" sz="1100" dirty="0" smtClean="0"/>
              <a:t>, </a:t>
            </a:r>
            <a:r>
              <a:rPr lang="ko-KR" altLang="en-US" sz="1100" dirty="0" err="1" smtClean="0"/>
              <a:t>용존산소</a:t>
            </a:r>
            <a:r>
              <a:rPr lang="en-US" altLang="ko-KR" sz="1100" dirty="0" smtClean="0"/>
              <a:t> </a:t>
            </a:r>
            <a:r>
              <a:rPr lang="ko-KR" altLang="en-US" sz="1100" dirty="0"/>
              <a:t>등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B4D389A-F228-4C21-8D11-F6FF567AFFA7}"/>
              </a:ext>
            </a:extLst>
          </p:cNvPr>
          <p:cNvSpPr txBox="1"/>
          <p:nvPr/>
        </p:nvSpPr>
        <p:spPr>
          <a:xfrm>
            <a:off x="7356755" y="4002366"/>
            <a:ext cx="470981" cy="2636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/>
              <a:t>영상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98F578B-23BB-4BB0-A3A5-FEF7E6112B01}"/>
              </a:ext>
            </a:extLst>
          </p:cNvPr>
          <p:cNvSpPr txBox="1"/>
          <p:nvPr/>
        </p:nvSpPr>
        <p:spPr>
          <a:xfrm>
            <a:off x="5929198" y="2950565"/>
            <a:ext cx="1287573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영상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센싱</a:t>
            </a:r>
            <a:r>
              <a:rPr lang="ko-KR" altLang="en-US" sz="1100" dirty="0"/>
              <a:t> 데이터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78C066D-9712-4D3C-B77A-18AA05F67A43}"/>
              </a:ext>
            </a:extLst>
          </p:cNvPr>
          <p:cNvSpPr txBox="1"/>
          <p:nvPr/>
        </p:nvSpPr>
        <p:spPr>
          <a:xfrm>
            <a:off x="8577508" y="2946662"/>
            <a:ext cx="1184582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전염병 </a:t>
            </a:r>
            <a:r>
              <a:rPr lang="ko-KR" altLang="en-US" sz="1100" dirty="0" smtClean="0"/>
              <a:t>예방</a:t>
            </a:r>
            <a:r>
              <a:rPr lang="en-US" altLang="ko-KR" sz="1100" dirty="0"/>
              <a:t> </a:t>
            </a:r>
            <a:r>
              <a:rPr lang="ko-KR" altLang="en-US" sz="1100" dirty="0" smtClean="0"/>
              <a:t>방안</a:t>
            </a:r>
            <a:endParaRPr lang="ko-KR" altLang="en-US" sz="11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13545B0-2B80-4085-8727-BACDFEC51116}"/>
              </a:ext>
            </a:extLst>
          </p:cNvPr>
          <p:cNvSpPr txBox="1"/>
          <p:nvPr/>
        </p:nvSpPr>
        <p:spPr>
          <a:xfrm>
            <a:off x="9046149" y="4494343"/>
            <a:ext cx="1136403" cy="600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전염병 확인</a:t>
            </a:r>
            <a:endParaRPr lang="en-US" altLang="ko-KR" sz="1100" dirty="0"/>
          </a:p>
          <a:p>
            <a:r>
              <a:rPr lang="ko-KR" altLang="en-US" sz="1100" dirty="0" smtClean="0"/>
              <a:t>결과</a:t>
            </a:r>
            <a:r>
              <a:rPr lang="en-US" altLang="ko-KR" sz="1100" dirty="0" smtClean="0"/>
              <a:t>,</a:t>
            </a:r>
          </a:p>
          <a:p>
            <a:r>
              <a:rPr lang="ko-KR" altLang="en-US" sz="1100" dirty="0" smtClean="0"/>
              <a:t>관상어 종 분류</a:t>
            </a:r>
            <a:endParaRPr lang="ko-KR" altLang="en-US" sz="11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FF45F53-AACA-4D58-8E8D-A91B1FFE52E1}"/>
              </a:ext>
            </a:extLst>
          </p:cNvPr>
          <p:cNvSpPr txBox="1"/>
          <p:nvPr/>
        </p:nvSpPr>
        <p:spPr>
          <a:xfrm>
            <a:off x="5929198" y="1328181"/>
            <a:ext cx="1057614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/>
              <a:t>사용자 피드백</a:t>
            </a:r>
          </a:p>
        </p:txBody>
      </p:sp>
      <p:pic>
        <p:nvPicPr>
          <p:cNvPr id="63" name="Picture 4" descr="집에 두는 어항의 모습이 점점 자연을 닮아가요, 열대어와 살아있는 수초로 꾸미는 수족관 - 헤럴드경제">
            <a:extLst>
              <a:ext uri="{FF2B5EF4-FFF2-40B4-BE49-F238E27FC236}">
                <a16:creationId xmlns:a16="http://schemas.microsoft.com/office/drawing/2014/main" id="{B21396D8-7133-4842-BEF4-10D22270F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741" y="3774450"/>
            <a:ext cx="2068335" cy="137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6" descr="엔비디아 젯슨 나노 개발 키트 (NVIDIA® Jetson Nano™ Developer Kit)/[B01버전] : MCU보드/제어모듈">
            <a:extLst>
              <a:ext uri="{FF2B5EF4-FFF2-40B4-BE49-F238E27FC236}">
                <a16:creationId xmlns:a16="http://schemas.microsoft.com/office/drawing/2014/main" id="{E5C9ECEF-34EC-48FC-A3B2-8C8465D24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726" y="3684568"/>
            <a:ext cx="1522706" cy="132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s://cdn.discordapp.com/attachments/935854727286124608/951011900894904370/unknown.png">
            <a:extLst>
              <a:ext uri="{FF2B5EF4-FFF2-40B4-BE49-F238E27FC236}">
                <a16:creationId xmlns:a16="http://schemas.microsoft.com/office/drawing/2014/main" id="{D520626A-D628-4FF1-8703-47A800F44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213" y="2978009"/>
            <a:ext cx="1032245" cy="79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2" descr="https://cdn.discordapp.com/attachments/935854727286124608/951012321625522176/unknown.png">
            <a:extLst>
              <a:ext uri="{FF2B5EF4-FFF2-40B4-BE49-F238E27FC236}">
                <a16:creationId xmlns:a16="http://schemas.microsoft.com/office/drawing/2014/main" id="{68DE1C91-560D-421B-977A-FCF5E7D23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874" y="5402206"/>
            <a:ext cx="1294209" cy="393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휴대용 수조 어항 수질 측정기 용존 산소 PH 검사기">
            <a:extLst>
              <a:ext uri="{FF2B5EF4-FFF2-40B4-BE49-F238E27FC236}">
                <a16:creationId xmlns:a16="http://schemas.microsoft.com/office/drawing/2014/main" id="{65E20F72-31E7-4630-8026-99D943411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780" y="5078425"/>
            <a:ext cx="1040684" cy="1040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1578939" y="2932144"/>
            <a:ext cx="1038563" cy="693624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사육장 환경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4288378" y="2665030"/>
            <a:ext cx="1484025" cy="402788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bg1"/>
                </a:solidFill>
              </a:rPr>
              <a:t>젯슨</a:t>
            </a:r>
            <a:r>
              <a:rPr lang="ko-KR" altLang="en-US" b="1" dirty="0" smtClean="0">
                <a:solidFill>
                  <a:schemeClr val="bg1"/>
                </a:solidFill>
              </a:rPr>
              <a:t> 나노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4294108" y="3103296"/>
            <a:ext cx="1484025" cy="352715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센서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4287203" y="3491179"/>
            <a:ext cx="1484025" cy="352715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Linux</a:t>
            </a: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ECC323E-F659-4BF6-9C94-BA583EA012AC}"/>
              </a:ext>
            </a:extLst>
          </p:cNvPr>
          <p:cNvCxnSpPr>
            <a:cxnSpLocks/>
            <a:endCxn id="73" idx="1"/>
          </p:cNvCxnSpPr>
          <p:nvPr/>
        </p:nvCxnSpPr>
        <p:spPr>
          <a:xfrm>
            <a:off x="5785999" y="3278607"/>
            <a:ext cx="1602399" cy="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모서리가 둥근 직사각형 72"/>
          <p:cNvSpPr/>
          <p:nvPr/>
        </p:nvSpPr>
        <p:spPr>
          <a:xfrm>
            <a:off x="7388398" y="2932144"/>
            <a:ext cx="1086443" cy="693624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/>
              <a:t>클라우드</a:t>
            </a:r>
            <a:r>
              <a:rPr lang="ko-KR" altLang="en-US" b="1" dirty="0" smtClean="0"/>
              <a:t> 서버</a:t>
            </a:r>
            <a:endParaRPr lang="ko-KR" altLang="en-US" b="1" dirty="0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7394872" y="4668715"/>
            <a:ext cx="1086443" cy="693624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YOLO</a:t>
            </a:r>
          </a:p>
          <a:p>
            <a:pPr algn="ctr"/>
            <a:r>
              <a:rPr lang="en-US" altLang="ko-KR" b="1" dirty="0" smtClean="0"/>
              <a:t>v5</a:t>
            </a:r>
            <a:endParaRPr lang="ko-KR" altLang="en-US" b="1" dirty="0"/>
          </a:p>
        </p:txBody>
      </p:sp>
      <p:sp>
        <p:nvSpPr>
          <p:cNvPr id="82" name="모서리가 둥근 직사각형 81"/>
          <p:cNvSpPr/>
          <p:nvPr/>
        </p:nvSpPr>
        <p:spPr>
          <a:xfrm>
            <a:off x="9987845" y="2609788"/>
            <a:ext cx="1024368" cy="402788"/>
          </a:xfrm>
          <a:prstGeom prst="roundRect">
            <a:avLst/>
          </a:prstGeom>
          <a:solidFill>
            <a:srgbClr val="33FF33"/>
          </a:solidFill>
          <a:ln w="28575">
            <a:solidFill>
              <a:srgbClr val="33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사용자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9987845" y="3050277"/>
            <a:ext cx="1024368" cy="402788"/>
          </a:xfrm>
          <a:prstGeom prst="roundRect">
            <a:avLst/>
          </a:prstGeom>
          <a:solidFill>
            <a:srgbClr val="33FF33"/>
          </a:solidFill>
          <a:ln w="28575">
            <a:solidFill>
              <a:srgbClr val="33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앱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>
            <a:off x="9987845" y="3491179"/>
            <a:ext cx="1024368" cy="402788"/>
          </a:xfrm>
          <a:prstGeom prst="roundRect">
            <a:avLst/>
          </a:prstGeom>
          <a:solidFill>
            <a:srgbClr val="33FF33"/>
          </a:solidFill>
          <a:ln w="28575">
            <a:solidFill>
              <a:srgbClr val="33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0" b="1" dirty="0" smtClean="0">
                <a:solidFill>
                  <a:schemeClr val="bg1"/>
                </a:solidFill>
              </a:rPr>
              <a:t>Android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CECC323E-F659-4BF6-9C94-BA583EA012AC}"/>
              </a:ext>
            </a:extLst>
          </p:cNvPr>
          <p:cNvCxnSpPr>
            <a:cxnSpLocks/>
          </p:cNvCxnSpPr>
          <p:nvPr/>
        </p:nvCxnSpPr>
        <p:spPr>
          <a:xfrm>
            <a:off x="8527273" y="3278607"/>
            <a:ext cx="13037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CECC323E-F659-4BF6-9C94-BA583EA012AC}"/>
              </a:ext>
            </a:extLst>
          </p:cNvPr>
          <p:cNvCxnSpPr>
            <a:cxnSpLocks/>
          </p:cNvCxnSpPr>
          <p:nvPr/>
        </p:nvCxnSpPr>
        <p:spPr>
          <a:xfrm flipV="1">
            <a:off x="8622083" y="3359039"/>
            <a:ext cx="1208967" cy="16785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766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7421C5-6359-4373-8C0F-52EB9F7A568D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95347"/>
                </a:solidFill>
                <a:effectLst/>
                <a:uLnTx/>
                <a:uFillTx/>
                <a:latin typeface="G마켓 산스 TTF Bold"/>
                <a:ea typeface="나눔스퀘어 Light"/>
                <a:cs typeface="+mn-cs"/>
              </a:rPr>
              <a:t>Part 2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95347"/>
              </a:solidFill>
              <a:effectLst/>
              <a:uLnTx/>
              <a:uFillTx/>
              <a:latin typeface="G마켓 산스 TTF Bold"/>
              <a:ea typeface="나눔스퀘어 Ligh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68E92E-70D6-48B9-A36D-CBC84EB5F64A}"/>
              </a:ext>
            </a:extLst>
          </p:cNvPr>
          <p:cNvSpPr txBox="1"/>
          <p:nvPr/>
        </p:nvSpPr>
        <p:spPr>
          <a:xfrm>
            <a:off x="1061630" y="320188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 smtClean="0">
                <a:solidFill>
                  <a:srgbClr val="59534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 과정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595347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D3F6B23-C0A9-4F60-BE25-6D8D4336830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313;p14">
            <a:extLst>
              <a:ext uri="{FF2B5EF4-FFF2-40B4-BE49-F238E27FC236}">
                <a16:creationId xmlns:a16="http://schemas.microsoft.com/office/drawing/2014/main" id="{CCE9C2D7-47C8-4107-A410-C2C12BBF9C5F}"/>
              </a:ext>
            </a:extLst>
          </p:cNvPr>
          <p:cNvSpPr txBox="1"/>
          <p:nvPr/>
        </p:nvSpPr>
        <p:spPr>
          <a:xfrm>
            <a:off x="1868830" y="3565959"/>
            <a:ext cx="8761878" cy="2446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sz="2000" b="1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1)  </a:t>
            </a:r>
            <a:r>
              <a:rPr lang="ko-KR" sz="2000" b="1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이미지 증강 기술을 통한 관상어 종 및 기생충 이미지 데이터셋 구축</a:t>
            </a:r>
            <a:endParaRPr sz="2000" dirty="0">
              <a:latin typeface="+mj-ea"/>
              <a:ea typeface="+mj-ea"/>
            </a:endParaRPr>
          </a:p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b="0" i="0" u="none" strike="noStrike" cap="none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- </a:t>
            </a:r>
            <a:r>
              <a:rPr lang="ko-KR" b="0" i="0" u="none" strike="noStrike" cap="none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이미지 증강 기술을 활용한 이미지 생성</a:t>
            </a:r>
            <a:endParaRPr sz="2000" dirty="0">
              <a:latin typeface="+mn-ea"/>
            </a:endParaRPr>
          </a:p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·이미지 변형을 통한 이미지 생성</a:t>
            </a:r>
            <a:endParaRPr sz="2000" dirty="0">
              <a:latin typeface="+mn-ea"/>
            </a:endParaRPr>
          </a:p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·</a:t>
            </a:r>
            <a:r>
              <a:rPr lang="ko-KR" sz="1600" b="0" i="0" u="none" strike="noStrike" cap="none" dirty="0" err="1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Image</a:t>
            </a:r>
            <a:r>
              <a:rPr lang="ko-KR" sz="1600" b="0" i="0" u="none" strike="noStrike" cap="none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ko-KR" sz="1600" b="0" i="0" u="none" strike="noStrike" cap="none" dirty="0" err="1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crawling</a:t>
            </a:r>
            <a:r>
              <a:rPr lang="ko-KR" sz="1600" b="0" i="0" u="none" strike="noStrike" cap="none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을 통한 이미지 데이터 </a:t>
            </a:r>
            <a:r>
              <a:rPr lang="ko-KR" altLang="en-US" sz="1600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확보</a:t>
            </a:r>
            <a:endParaRPr lang="en-US" altLang="ko-KR" sz="1600" dirty="0" smtClean="0">
              <a:solidFill>
                <a:schemeClr val="dk1"/>
              </a:solidFill>
              <a:latin typeface="+mn-ea"/>
              <a:cs typeface="Malgun Gothic"/>
              <a:sym typeface="Malgun Gothic"/>
            </a:endParaRPr>
          </a:p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(</a:t>
            </a:r>
            <a:r>
              <a:rPr lang="ko-KR" altLang="en-US" sz="1600" b="0" i="0" u="none" strike="noStrike" cap="none" dirty="0" err="1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클라우드</a:t>
            </a:r>
            <a:r>
              <a:rPr lang="ko-KR" altLang="en-US" sz="1600" b="0" i="0" u="none" strike="noStrike" cap="none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ko-KR" altLang="en-US" sz="1600" b="0" i="0" u="none" strike="noStrike" cap="none" dirty="0" err="1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소싱은</a:t>
            </a:r>
            <a:r>
              <a:rPr lang="ko-KR" altLang="en-US" sz="1600" b="0" i="0" u="none" strike="noStrike" cap="none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고려 중</a:t>
            </a:r>
            <a:r>
              <a:rPr lang="en-US" altLang="ko-KR" sz="1600" b="0" i="0" u="none" strike="noStrike" cap="none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..</a:t>
            </a:r>
            <a:r>
              <a:rPr lang="en-US" sz="1600" b="0" i="0" u="none" strike="noStrike" cap="none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)</a:t>
            </a:r>
            <a:endParaRPr sz="1600" b="0" i="0" u="none" strike="noStrike" cap="none" dirty="0">
              <a:solidFill>
                <a:schemeClr val="dk1"/>
              </a:solidFill>
              <a:latin typeface="+mn-ea"/>
              <a:cs typeface="Malgun Gothic"/>
              <a:sym typeface="Malgun Gothic"/>
            </a:endParaRPr>
          </a:p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9" name="사각형: 잘린 한쪽 모서리 8">
            <a:extLst>
              <a:ext uri="{FF2B5EF4-FFF2-40B4-BE49-F238E27FC236}">
                <a16:creationId xmlns:a16="http://schemas.microsoft.com/office/drawing/2014/main" id="{CC1FFFFA-2E36-400F-A837-159C30CDD484}"/>
              </a:ext>
            </a:extLst>
          </p:cNvPr>
          <p:cNvSpPr/>
          <p:nvPr/>
        </p:nvSpPr>
        <p:spPr>
          <a:xfrm>
            <a:off x="2949326" y="1342051"/>
            <a:ext cx="6303731" cy="1501622"/>
          </a:xfrm>
          <a:prstGeom prst="snip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Google Shape;310;p14">
            <a:extLst>
              <a:ext uri="{FF2B5EF4-FFF2-40B4-BE49-F238E27FC236}">
                <a16:creationId xmlns:a16="http://schemas.microsoft.com/office/drawing/2014/main" id="{EAB436D3-FC5A-4886-AEC9-E2EF3F4330B1}"/>
              </a:ext>
            </a:extLst>
          </p:cNvPr>
          <p:cNvSpPr txBox="1"/>
          <p:nvPr/>
        </p:nvSpPr>
        <p:spPr>
          <a:xfrm>
            <a:off x="3160605" y="1692791"/>
            <a:ext cx="588117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dk1"/>
                </a:solidFill>
                <a:latin typeface="+mj-ea"/>
                <a:ea typeface="+mj-ea"/>
                <a:cs typeface="Arial"/>
                <a:sym typeface="Arial"/>
              </a:rPr>
              <a:t>관상어 헬스케어 플랫폼 서비스를 위한 </a:t>
            </a:r>
            <a:endParaRPr lang="en-US" altLang="ko-KR" sz="2400" b="1" dirty="0">
              <a:solidFill>
                <a:schemeClr val="dk1"/>
              </a:solidFill>
              <a:latin typeface="+mj-ea"/>
              <a:ea typeface="+mj-ea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err="1">
                <a:solidFill>
                  <a:schemeClr val="dk1"/>
                </a:solidFill>
                <a:latin typeface="+mj-ea"/>
                <a:ea typeface="+mj-ea"/>
                <a:cs typeface="Arial"/>
                <a:sym typeface="Arial"/>
              </a:rPr>
              <a:t>딥러닝</a:t>
            </a:r>
            <a:r>
              <a:rPr lang="ko-KR" sz="2400" b="1" dirty="0">
                <a:solidFill>
                  <a:schemeClr val="dk1"/>
                </a:solidFill>
                <a:latin typeface="+mj-ea"/>
                <a:ea typeface="+mj-ea"/>
                <a:cs typeface="Arial"/>
                <a:sym typeface="Arial"/>
              </a:rPr>
              <a:t> 기반 관상어 질병인식 기술</a:t>
            </a:r>
            <a:endParaRPr sz="2400" dirty="0">
              <a:latin typeface="+mj-ea"/>
              <a:ea typeface="+mj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9B256D3-A587-447C-9893-943A29297D4B}"/>
              </a:ext>
            </a:extLst>
          </p:cNvPr>
          <p:cNvSpPr/>
          <p:nvPr/>
        </p:nvSpPr>
        <p:spPr>
          <a:xfrm>
            <a:off x="0" y="-2"/>
            <a:ext cx="20340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D9401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BE333AB-93E7-4CAF-83DC-2B27E2D4EC2D}"/>
              </a:ext>
            </a:extLst>
          </p:cNvPr>
          <p:cNvSpPr/>
          <p:nvPr/>
        </p:nvSpPr>
        <p:spPr>
          <a:xfrm>
            <a:off x="2034000" y="-1"/>
            <a:ext cx="10158000" cy="1604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1D59-6721-4F39-A377-472AFFB475D8}"/>
              </a:ext>
            </a:extLst>
          </p:cNvPr>
          <p:cNvSpPr/>
          <p:nvPr/>
        </p:nvSpPr>
        <p:spPr>
          <a:xfrm>
            <a:off x="2034000" y="0"/>
            <a:ext cx="20340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D9401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177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DE4253-F9C4-4E01-9ED7-F1DD6BB179D8}"/>
              </a:ext>
            </a:extLst>
          </p:cNvPr>
          <p:cNvSpPr/>
          <p:nvPr/>
        </p:nvSpPr>
        <p:spPr>
          <a:xfrm>
            <a:off x="4068000" y="-1"/>
            <a:ext cx="8124000" cy="1604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7421C5-6359-4373-8C0F-52EB9F7A568D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95347"/>
                </a:solidFill>
                <a:effectLst/>
                <a:uLnTx/>
                <a:uFillTx/>
                <a:latin typeface="G마켓 산스 TTF Bold"/>
                <a:ea typeface="나눔스퀘어 Light"/>
                <a:cs typeface="+mn-cs"/>
              </a:rPr>
              <a:t>Part 2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95347"/>
              </a:solidFill>
              <a:effectLst/>
              <a:uLnTx/>
              <a:uFillTx/>
              <a:latin typeface="G마켓 산스 TTF Bold"/>
              <a:ea typeface="나눔스퀘어 Ligh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68E92E-70D6-48B9-A36D-CBC84EB5F64A}"/>
              </a:ext>
            </a:extLst>
          </p:cNvPr>
          <p:cNvSpPr txBox="1"/>
          <p:nvPr/>
        </p:nvSpPr>
        <p:spPr>
          <a:xfrm>
            <a:off x="1061630" y="320188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59534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 과정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D3F6B23-C0A9-4F60-BE25-6D8D4336830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313;p14">
            <a:extLst>
              <a:ext uri="{FF2B5EF4-FFF2-40B4-BE49-F238E27FC236}">
                <a16:creationId xmlns:a16="http://schemas.microsoft.com/office/drawing/2014/main" id="{563A6F43-031F-4755-94AF-209C8DAD0578}"/>
              </a:ext>
            </a:extLst>
          </p:cNvPr>
          <p:cNvSpPr txBox="1"/>
          <p:nvPr/>
        </p:nvSpPr>
        <p:spPr>
          <a:xfrm>
            <a:off x="1637521" y="3379998"/>
            <a:ext cx="10258557" cy="309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000000"/>
                </a:solidFill>
                <a:latin typeface="+mj-ea"/>
                <a:ea typeface="+mj-ea"/>
                <a:cs typeface="Malgun Gothic"/>
                <a:sym typeface="Malgun Gothic"/>
              </a:rPr>
              <a:t>2)  </a:t>
            </a:r>
            <a:r>
              <a:rPr lang="ko-KR" sz="2000" b="1" dirty="0" err="1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딥러닝</a:t>
            </a:r>
            <a:r>
              <a:rPr lang="ko-KR" sz="2000" b="1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 기반 관상어 질병 인식 모델 개발</a:t>
            </a:r>
            <a:endParaRPr sz="2000" dirty="0">
              <a:latin typeface="+mj-ea"/>
              <a:ea typeface="+mj-ea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b="0" i="0" u="none" strike="noStrike" cap="none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물고기 종 분류 학습을 위한 이미지 </a:t>
            </a:r>
            <a:r>
              <a:rPr lang="ko-KR" b="0" i="0" u="none" strike="noStrike" cap="none" dirty="0" err="1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라벨링</a:t>
            </a:r>
            <a:r>
              <a:rPr lang="ko-KR" b="0" i="0" u="none" strike="noStrike" cap="none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</a:t>
            </a:r>
            <a:endParaRPr dirty="0">
              <a:latin typeface="+mn-ea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b="0" i="0" u="none" strike="noStrike" cap="none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YOLOv5 기반의 물고기 종 분류 모델 개발 및 학습</a:t>
            </a:r>
            <a:endParaRPr lang="en-US" altLang="ko-KR" b="0" i="0" u="none" strike="noStrike" cap="none" dirty="0">
              <a:solidFill>
                <a:schemeClr val="dk1"/>
              </a:solidFill>
              <a:latin typeface="+mn-ea"/>
              <a:cs typeface="Malgun Gothic"/>
              <a:sym typeface="Malgun Gothic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>
                <a:solidFill>
                  <a:schemeClr val="dk1"/>
                </a:solidFill>
                <a:latin typeface="+mn-ea"/>
                <a:sym typeface="Malgun Gothic"/>
              </a:rPr>
              <a:t>분류된 종의 결과가 기생충 및 질병 검출에 영향을 미치도록 설계</a:t>
            </a:r>
            <a:endParaRPr dirty="0">
              <a:latin typeface="+mn-ea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b="0" i="0" u="none" strike="noStrike" cap="none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기생충 인식 학습을 위한 </a:t>
            </a:r>
            <a:r>
              <a:rPr lang="ko-KR" b="0" i="0" u="none" strike="noStrike" cap="none" dirty="0" err="1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Semantic</a:t>
            </a:r>
            <a:r>
              <a:rPr lang="ko-KR" b="0" i="0" u="none" strike="noStrike" cap="none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ko-KR" b="0" i="0" u="none" strike="noStrike" cap="none" dirty="0" err="1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Segmentation</a:t>
            </a:r>
            <a:r>
              <a:rPr lang="ko-KR" b="0" i="0" u="none" strike="noStrike" cap="none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기반의 </a:t>
            </a:r>
            <a:r>
              <a:rPr lang="ko-KR" b="0" i="0" u="none" strike="noStrike" cap="none" dirty="0" err="1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라벨링</a:t>
            </a:r>
            <a:endParaRPr b="0" i="0" u="none" strike="noStrike" cap="none" dirty="0" smtClean="0">
              <a:solidFill>
                <a:schemeClr val="dk1"/>
              </a:solidFill>
              <a:latin typeface="+mn-ea"/>
              <a:cs typeface="Malgun Gothic"/>
              <a:sym typeface="Malgun Gothic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b="0" i="0" u="none" strike="noStrike" cap="none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YOLOv5</a:t>
            </a:r>
            <a:r>
              <a:rPr lang="en-US" altLang="ko-KR" b="0" i="0" u="none" strike="noStrike" cap="none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(</a:t>
            </a:r>
            <a:r>
              <a:rPr lang="en-US" altLang="ko-KR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Detection</a:t>
            </a:r>
            <a:r>
              <a:rPr lang="en-US" altLang="ko-KR" b="0" i="0" u="none" strike="noStrike" cap="none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)</a:t>
            </a:r>
            <a:r>
              <a:rPr lang="ko-KR" b="0" i="0" u="none" strike="noStrike" cap="none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와 </a:t>
            </a:r>
            <a:r>
              <a:rPr lang="ko-KR" b="0" i="0" u="none" strike="noStrike" cap="none" dirty="0" err="1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Semantic</a:t>
            </a:r>
            <a:r>
              <a:rPr lang="ko-KR" b="0" i="0" u="none" strike="noStrike" cap="none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ko-KR" b="0" i="0" u="none" strike="noStrike" cap="none" dirty="0" err="1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Segmentation의</a:t>
            </a:r>
            <a:r>
              <a:rPr lang="ko-KR" b="0" i="0" u="none" strike="noStrike" cap="none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앙상블을 통한 인식 모델 개발 및 학습</a:t>
            </a:r>
            <a:endParaRPr dirty="0" smtClean="0">
              <a:latin typeface="+mn-e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209C32-649E-41A1-A4A9-B5EC478BC5F6}"/>
              </a:ext>
            </a:extLst>
          </p:cNvPr>
          <p:cNvSpPr/>
          <p:nvPr/>
        </p:nvSpPr>
        <p:spPr>
          <a:xfrm>
            <a:off x="0" y="-2"/>
            <a:ext cx="20340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D9401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718B33-6FF0-4E17-A1F7-DC82DC8C8163}"/>
              </a:ext>
            </a:extLst>
          </p:cNvPr>
          <p:cNvSpPr/>
          <p:nvPr/>
        </p:nvSpPr>
        <p:spPr>
          <a:xfrm>
            <a:off x="2034000" y="0"/>
            <a:ext cx="20340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D9401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sp>
        <p:nvSpPr>
          <p:cNvPr id="13" name="사각형: 잘린 한쪽 모서리 8">
            <a:extLst>
              <a:ext uri="{FF2B5EF4-FFF2-40B4-BE49-F238E27FC236}">
                <a16:creationId xmlns:a16="http://schemas.microsoft.com/office/drawing/2014/main" id="{CC1FFFFA-2E36-400F-A837-159C30CDD484}"/>
              </a:ext>
            </a:extLst>
          </p:cNvPr>
          <p:cNvSpPr/>
          <p:nvPr/>
        </p:nvSpPr>
        <p:spPr>
          <a:xfrm>
            <a:off x="2949326" y="1342051"/>
            <a:ext cx="6303731" cy="1501622"/>
          </a:xfrm>
          <a:prstGeom prst="snip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310;p14">
            <a:extLst>
              <a:ext uri="{FF2B5EF4-FFF2-40B4-BE49-F238E27FC236}">
                <a16:creationId xmlns:a16="http://schemas.microsoft.com/office/drawing/2014/main" id="{EAB436D3-FC5A-4886-AEC9-E2EF3F4330B1}"/>
              </a:ext>
            </a:extLst>
          </p:cNvPr>
          <p:cNvSpPr txBox="1"/>
          <p:nvPr/>
        </p:nvSpPr>
        <p:spPr>
          <a:xfrm>
            <a:off x="3160605" y="1692791"/>
            <a:ext cx="588117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dk1"/>
                </a:solidFill>
                <a:latin typeface="+mj-ea"/>
                <a:ea typeface="+mj-ea"/>
                <a:cs typeface="Arial"/>
                <a:sym typeface="Arial"/>
              </a:rPr>
              <a:t>관상어 헬스케어 플랫폼 서비스를 위한 </a:t>
            </a:r>
            <a:endParaRPr lang="en-US" altLang="ko-KR" sz="2400" b="1" dirty="0">
              <a:solidFill>
                <a:schemeClr val="dk1"/>
              </a:solidFill>
              <a:latin typeface="+mj-ea"/>
              <a:ea typeface="+mj-ea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err="1">
                <a:solidFill>
                  <a:schemeClr val="dk1"/>
                </a:solidFill>
                <a:latin typeface="+mj-ea"/>
                <a:ea typeface="+mj-ea"/>
                <a:cs typeface="Arial"/>
                <a:sym typeface="Arial"/>
              </a:rPr>
              <a:t>딥러닝</a:t>
            </a:r>
            <a:r>
              <a:rPr lang="ko-KR" sz="2400" b="1" dirty="0">
                <a:solidFill>
                  <a:schemeClr val="dk1"/>
                </a:solidFill>
                <a:latin typeface="+mj-ea"/>
                <a:ea typeface="+mj-ea"/>
                <a:cs typeface="Arial"/>
                <a:sym typeface="Arial"/>
              </a:rPr>
              <a:t> 기반 관상어 질병인식 기술</a:t>
            </a:r>
            <a:endParaRPr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83073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7DE0FD-DDA9-4D1F-BF06-8014D8845C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6C74D8-F170-447D-B69F-E6349C6CB9ED}"/>
              </a:ext>
            </a:extLst>
          </p:cNvPr>
          <p:cNvCxnSpPr/>
          <p:nvPr/>
        </p:nvCxnSpPr>
        <p:spPr>
          <a:xfrm>
            <a:off x="802105" y="1540042"/>
            <a:ext cx="52938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5EA883-ADF8-4384-854B-A47AF521B082}"/>
              </a:ext>
            </a:extLst>
          </p:cNvPr>
          <p:cNvSpPr txBox="1"/>
          <p:nvPr/>
        </p:nvSpPr>
        <p:spPr>
          <a:xfrm>
            <a:off x="802105" y="611196"/>
            <a:ext cx="10406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86C152-90B0-48E4-9A04-F12E2640CB0A}"/>
              </a:ext>
            </a:extLst>
          </p:cNvPr>
          <p:cNvSpPr txBox="1"/>
          <p:nvPr/>
        </p:nvSpPr>
        <p:spPr>
          <a:xfrm>
            <a:off x="1965157" y="949750"/>
            <a:ext cx="271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Bold"/>
                <a:ea typeface="나눔스퀘어 Light"/>
                <a:cs typeface="+mn-cs"/>
              </a:rPr>
              <a:t>A table of contents.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Bold"/>
              <a:ea typeface="나눔스퀘어 Light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748C335-F1F7-4CC2-B38D-93AB9F2985A2}"/>
              </a:ext>
            </a:extLst>
          </p:cNvPr>
          <p:cNvGrpSpPr/>
          <p:nvPr/>
        </p:nvGrpSpPr>
        <p:grpSpPr>
          <a:xfrm>
            <a:off x="802105" y="2170571"/>
            <a:ext cx="2812216" cy="523220"/>
            <a:chOff x="802105" y="2134906"/>
            <a:chExt cx="2812216" cy="52322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E9E67C-6263-4256-9F68-9B9A9852E74C}"/>
                </a:ext>
              </a:extLst>
            </p:cNvPr>
            <p:cNvSpPr txBox="1"/>
            <p:nvPr/>
          </p:nvSpPr>
          <p:spPr>
            <a:xfrm>
              <a:off x="802105" y="2134906"/>
              <a:ext cx="6848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Bold"/>
                  <a:ea typeface="나눔스퀘어 Light"/>
                  <a:cs typeface="+mn-cs"/>
                </a:rPr>
                <a:t>01</a:t>
              </a:r>
              <a:endParaRPr kumimoji="0" lang="ko-KR" altLang="en-US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Bold"/>
                <a:ea typeface="나눔스퀘어 Light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1A3D00-9373-4B0F-ADE9-2AF322B5B58E}"/>
                </a:ext>
              </a:extLst>
            </p:cNvPr>
            <p:cNvSpPr txBox="1"/>
            <p:nvPr/>
          </p:nvSpPr>
          <p:spPr>
            <a:xfrm>
              <a:off x="1611850" y="2134906"/>
              <a:ext cx="20024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-30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Light"/>
                  <a:ea typeface="나눔스퀘어 Light"/>
                  <a:cs typeface="+mn-cs"/>
                </a:rPr>
                <a:t>주제의  필요성</a:t>
              </a:r>
              <a:endPara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Light"/>
                <a:ea typeface="나눔스퀘어 Light"/>
                <a:cs typeface="+mn-cs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170C8F1-8653-4C7C-AC3A-E023FAFF0B0D}"/>
              </a:ext>
            </a:extLst>
          </p:cNvPr>
          <p:cNvGrpSpPr/>
          <p:nvPr/>
        </p:nvGrpSpPr>
        <p:grpSpPr>
          <a:xfrm>
            <a:off x="802105" y="3026886"/>
            <a:ext cx="2610238" cy="523220"/>
            <a:chOff x="802105" y="2134906"/>
            <a:chExt cx="2610238" cy="52322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139A89C-BF50-42A9-930D-549ED66528F1}"/>
                </a:ext>
              </a:extLst>
            </p:cNvPr>
            <p:cNvSpPr txBox="1"/>
            <p:nvPr/>
          </p:nvSpPr>
          <p:spPr>
            <a:xfrm>
              <a:off x="802105" y="2134906"/>
              <a:ext cx="7537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Bold"/>
                  <a:ea typeface="나눔스퀘어 Light"/>
                  <a:cs typeface="+mn-cs"/>
                </a:rPr>
                <a:t>02</a:t>
              </a:r>
              <a:endParaRPr kumimoji="0" lang="ko-KR" altLang="en-US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Bold"/>
                <a:ea typeface="나눔스퀘어 Light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DB1BBAB-1DD4-40C2-81B9-827FAE86FEC9}"/>
                </a:ext>
              </a:extLst>
            </p:cNvPr>
            <p:cNvSpPr txBox="1"/>
            <p:nvPr/>
          </p:nvSpPr>
          <p:spPr>
            <a:xfrm>
              <a:off x="1611850" y="2134906"/>
              <a:ext cx="18004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-30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Light"/>
                  <a:ea typeface="나눔스퀘어 Light"/>
                  <a:cs typeface="+mn-cs"/>
                </a:rPr>
                <a:t>목표  </a:t>
              </a:r>
              <a:r>
                <a:rPr kumimoji="0" lang="ko-KR" altLang="en-US" sz="2800" b="0" i="0" u="none" strike="noStrike" kern="1200" cap="none" spc="-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Light"/>
                  <a:ea typeface="나눔스퀘어 Light"/>
                  <a:cs typeface="+mn-cs"/>
                </a:rPr>
                <a:t>및  내용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B747CD3-6CC6-4BD3-B10B-63BDB10AE0F1}"/>
              </a:ext>
            </a:extLst>
          </p:cNvPr>
          <p:cNvGrpSpPr/>
          <p:nvPr/>
        </p:nvGrpSpPr>
        <p:grpSpPr>
          <a:xfrm>
            <a:off x="802105" y="3883201"/>
            <a:ext cx="3273881" cy="523220"/>
            <a:chOff x="802105" y="2134906"/>
            <a:chExt cx="3273881" cy="5232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A0ADE3-27EA-4373-9F0D-CAAE18A5A8A1}"/>
                </a:ext>
              </a:extLst>
            </p:cNvPr>
            <p:cNvSpPr txBox="1"/>
            <p:nvPr/>
          </p:nvSpPr>
          <p:spPr>
            <a:xfrm>
              <a:off x="802105" y="2134906"/>
              <a:ext cx="7569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Bold"/>
                  <a:ea typeface="나눔스퀘어 Light"/>
                  <a:cs typeface="+mn-cs"/>
                </a:rPr>
                <a:t>03</a:t>
              </a:r>
              <a:endParaRPr kumimoji="0" lang="ko-KR" altLang="en-US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Bold"/>
                <a:ea typeface="나눔스퀘어 Light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D49F61C-6094-4167-9B37-F9572D4C0726}"/>
                </a:ext>
              </a:extLst>
            </p:cNvPr>
            <p:cNvSpPr txBox="1"/>
            <p:nvPr/>
          </p:nvSpPr>
          <p:spPr>
            <a:xfrm>
              <a:off x="1611850" y="2134906"/>
              <a:ext cx="24641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-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Light"/>
                  <a:ea typeface="나눔스퀘어 Light"/>
                  <a:cs typeface="+mn-cs"/>
                </a:rPr>
                <a:t>추진  전략  및  체계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F02CC46-B1FB-4C55-966C-AE30B967D48B}"/>
              </a:ext>
            </a:extLst>
          </p:cNvPr>
          <p:cNvGrpSpPr/>
          <p:nvPr/>
        </p:nvGrpSpPr>
        <p:grpSpPr>
          <a:xfrm>
            <a:off x="802105" y="4739516"/>
            <a:ext cx="3764400" cy="523220"/>
            <a:chOff x="802105" y="2134906"/>
            <a:chExt cx="3764400" cy="5232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BFD09C5-E6CF-49A7-93CF-0771D827C9F8}"/>
                </a:ext>
              </a:extLst>
            </p:cNvPr>
            <p:cNvSpPr txBox="1"/>
            <p:nvPr/>
          </p:nvSpPr>
          <p:spPr>
            <a:xfrm>
              <a:off x="802105" y="2134906"/>
              <a:ext cx="7617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Bold"/>
                  <a:ea typeface="나눔스퀘어 Light"/>
                  <a:cs typeface="+mn-cs"/>
                </a:rPr>
                <a:t>04</a:t>
              </a:r>
              <a:endParaRPr kumimoji="0" lang="ko-KR" altLang="en-US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Bold"/>
                <a:ea typeface="나눔스퀘어 Light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3E5C2C0-DA70-4CF3-B97A-7D44B2B0A087}"/>
                </a:ext>
              </a:extLst>
            </p:cNvPr>
            <p:cNvSpPr txBox="1"/>
            <p:nvPr/>
          </p:nvSpPr>
          <p:spPr>
            <a:xfrm>
              <a:off x="1611850" y="2134906"/>
              <a:ext cx="29546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-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Light"/>
                  <a:ea typeface="나눔스퀘어 Light"/>
                  <a:cs typeface="+mn-cs"/>
                </a:rPr>
                <a:t>활용방안  및  기대효과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7585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DE4253-F9C4-4E01-9ED7-F1DD6BB179D8}"/>
              </a:ext>
            </a:extLst>
          </p:cNvPr>
          <p:cNvSpPr/>
          <p:nvPr/>
        </p:nvSpPr>
        <p:spPr>
          <a:xfrm>
            <a:off x="4068000" y="-1"/>
            <a:ext cx="8124000" cy="1604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7421C5-6359-4373-8C0F-52EB9F7A568D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95347"/>
                </a:solidFill>
                <a:effectLst/>
                <a:uLnTx/>
                <a:uFillTx/>
                <a:latin typeface="G마켓 산스 TTF Bold"/>
                <a:ea typeface="나눔스퀘어 Light"/>
                <a:cs typeface="+mn-cs"/>
              </a:rPr>
              <a:t>Part 2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95347"/>
              </a:solidFill>
              <a:effectLst/>
              <a:uLnTx/>
              <a:uFillTx/>
              <a:latin typeface="G마켓 산스 TTF Bold"/>
              <a:ea typeface="나눔스퀘어 Ligh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68E92E-70D6-48B9-A36D-CBC84EB5F64A}"/>
              </a:ext>
            </a:extLst>
          </p:cNvPr>
          <p:cNvSpPr txBox="1"/>
          <p:nvPr/>
        </p:nvSpPr>
        <p:spPr>
          <a:xfrm>
            <a:off x="1061630" y="320188"/>
            <a:ext cx="1980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9534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성능 지표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D3F6B23-C0A9-4F60-BE25-6D8D4336830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209C32-649E-41A1-A4A9-B5EC478BC5F6}"/>
              </a:ext>
            </a:extLst>
          </p:cNvPr>
          <p:cNvSpPr/>
          <p:nvPr/>
        </p:nvSpPr>
        <p:spPr>
          <a:xfrm>
            <a:off x="0" y="-2"/>
            <a:ext cx="20340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D9401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718B33-6FF0-4E17-A1F7-DC82DC8C8163}"/>
              </a:ext>
            </a:extLst>
          </p:cNvPr>
          <p:cNvSpPr/>
          <p:nvPr/>
        </p:nvSpPr>
        <p:spPr>
          <a:xfrm>
            <a:off x="2034000" y="0"/>
            <a:ext cx="20340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D9401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BB6E56-CCDF-41EB-AF1C-0BFFB2BDB316}"/>
              </a:ext>
            </a:extLst>
          </p:cNvPr>
          <p:cNvSpPr txBox="1"/>
          <p:nvPr/>
        </p:nvSpPr>
        <p:spPr>
          <a:xfrm>
            <a:off x="639004" y="1716184"/>
            <a:ext cx="11212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+mj-ea"/>
                <a:ea typeface="+mj-ea"/>
              </a:rPr>
              <a:t>만약 정확도만을 기준으로 학습을 진행한다면 처음 만나는 데이터에 대하여 약한 모습을 보일 가능성이 큼</a:t>
            </a:r>
            <a:r>
              <a:rPr lang="en-US" altLang="ko-KR" b="1" dirty="0">
                <a:latin typeface="+mj-ea"/>
                <a:ea typeface="+mj-ea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+mj-ea"/>
                <a:ea typeface="+mj-ea"/>
              </a:rPr>
              <a:t>따라서</a:t>
            </a:r>
            <a:r>
              <a:rPr lang="en-US" altLang="ko-KR" b="1" dirty="0">
                <a:latin typeface="+mj-ea"/>
                <a:ea typeface="+mj-ea"/>
              </a:rPr>
              <a:t>, </a:t>
            </a:r>
            <a:r>
              <a:rPr lang="ko-KR" altLang="en-US" b="1" dirty="0">
                <a:latin typeface="+mj-ea"/>
                <a:ea typeface="+mj-ea"/>
              </a:rPr>
              <a:t>학습의 목적에 따라서 그에 맞는 적절한 평가지표를 사용해야 올바른 성능평가를 진행할 수 있음</a:t>
            </a:r>
            <a:r>
              <a:rPr lang="en-US" altLang="ko-KR" b="1" dirty="0">
                <a:latin typeface="+mj-ea"/>
                <a:ea typeface="+mj-ea"/>
              </a:rPr>
              <a:t>.</a:t>
            </a:r>
            <a:endParaRPr lang="ko-KR" altLang="en-US" b="1" dirty="0"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AEA82E-A349-45E9-94B9-8C34BD3A9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175" y="3250525"/>
            <a:ext cx="2833649" cy="30723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3321412-782B-4F17-9083-5DFFF9C9D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123" y="3389179"/>
            <a:ext cx="34671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244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DE4253-F9C4-4E01-9ED7-F1DD6BB179D8}"/>
              </a:ext>
            </a:extLst>
          </p:cNvPr>
          <p:cNvSpPr/>
          <p:nvPr/>
        </p:nvSpPr>
        <p:spPr>
          <a:xfrm>
            <a:off x="4068000" y="-1"/>
            <a:ext cx="8124000" cy="1604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7421C5-6359-4373-8C0F-52EB9F7A568D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95347"/>
                </a:solidFill>
                <a:effectLst/>
                <a:uLnTx/>
                <a:uFillTx/>
                <a:latin typeface="G마켓 산스 TTF Bold"/>
                <a:ea typeface="나눔스퀘어 Light"/>
                <a:cs typeface="+mn-cs"/>
              </a:rPr>
              <a:t>Part 2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95347"/>
              </a:solidFill>
              <a:effectLst/>
              <a:uLnTx/>
              <a:uFillTx/>
              <a:latin typeface="G마켓 산스 TTF Bold"/>
              <a:ea typeface="나눔스퀘어 Ligh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68E92E-70D6-48B9-A36D-CBC84EB5F64A}"/>
              </a:ext>
            </a:extLst>
          </p:cNvPr>
          <p:cNvSpPr txBox="1"/>
          <p:nvPr/>
        </p:nvSpPr>
        <p:spPr>
          <a:xfrm>
            <a:off x="1061630" y="320188"/>
            <a:ext cx="1980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9534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성능 지표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D3F6B23-C0A9-4F60-BE25-6D8D4336830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209C32-649E-41A1-A4A9-B5EC478BC5F6}"/>
              </a:ext>
            </a:extLst>
          </p:cNvPr>
          <p:cNvSpPr/>
          <p:nvPr/>
        </p:nvSpPr>
        <p:spPr>
          <a:xfrm>
            <a:off x="0" y="-2"/>
            <a:ext cx="20340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D9401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718B33-6FF0-4E17-A1F7-DC82DC8C8163}"/>
              </a:ext>
            </a:extLst>
          </p:cNvPr>
          <p:cNvSpPr/>
          <p:nvPr/>
        </p:nvSpPr>
        <p:spPr>
          <a:xfrm>
            <a:off x="2034000" y="0"/>
            <a:ext cx="20340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D9401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sp>
        <p:nvSpPr>
          <p:cNvPr id="14" name="Google Shape;497;p23">
            <a:extLst>
              <a:ext uri="{FF2B5EF4-FFF2-40B4-BE49-F238E27FC236}">
                <a16:creationId xmlns:a16="http://schemas.microsoft.com/office/drawing/2014/main" id="{53585368-F346-495E-8BE0-99162AD89B8D}"/>
              </a:ext>
            </a:extLst>
          </p:cNvPr>
          <p:cNvSpPr txBox="1"/>
          <p:nvPr/>
        </p:nvSpPr>
        <p:spPr>
          <a:xfrm>
            <a:off x="1356286" y="1506911"/>
            <a:ext cx="9205967" cy="2539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Char char="-"/>
            </a:pPr>
            <a:r>
              <a:rPr lang="ko-KR" b="0" i="0" u="none" strike="noStrike" cap="none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모델의 성능 평가 기준은 </a:t>
            </a:r>
            <a:r>
              <a:rPr lang="ko-KR" b="0" i="0" u="none" strike="noStrike" cap="none" dirty="0" err="1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mAP</a:t>
            </a:r>
            <a:r>
              <a:rPr lang="ko-KR" b="0" i="0" u="none" strike="noStrike" cap="none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(</a:t>
            </a:r>
            <a:r>
              <a:rPr lang="ko-KR" b="0" i="0" u="none" strike="noStrike" cap="none" dirty="0" err="1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mean</a:t>
            </a:r>
            <a:r>
              <a:rPr lang="ko-KR" b="0" i="0" u="none" strike="noStrike" cap="none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ko-KR" b="0" i="0" u="none" strike="noStrike" cap="none" dirty="0" err="1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Average</a:t>
            </a:r>
            <a:r>
              <a:rPr lang="ko-KR" b="0" i="0" u="none" strike="noStrike" cap="none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 Precision).</a:t>
            </a:r>
            <a:endParaRPr lang="en-US" altLang="ko-KR" b="0" i="0" u="none" strike="noStrike" cap="none" dirty="0">
              <a:solidFill>
                <a:srgbClr val="000000"/>
              </a:solidFill>
              <a:latin typeface="+mn-ea"/>
              <a:cs typeface="Malgun Gothic"/>
              <a:sym typeface="Malgun Gothic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endParaRPr sz="800" dirty="0">
              <a:latin typeface="+mn-ea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Char char="-"/>
            </a:pPr>
            <a:r>
              <a:rPr lang="ko-KR" dirty="0" err="1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IoU를</a:t>
            </a:r>
            <a:r>
              <a:rPr lang="ko-KR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통해 구해진 TP, FP, FN, </a:t>
            </a:r>
            <a:r>
              <a:rPr lang="ko-KR" dirty="0" err="1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TN으로</a:t>
            </a:r>
            <a:r>
              <a:rPr lang="ko-KR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ko-KR" b="1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정밀도</a:t>
            </a:r>
            <a:r>
              <a:rPr lang="ko-KR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(Precision)와 </a:t>
            </a:r>
            <a:r>
              <a:rPr lang="ko-KR" b="1" dirty="0" err="1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재현율</a:t>
            </a:r>
            <a:r>
              <a:rPr lang="ko-KR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(</a:t>
            </a:r>
            <a:r>
              <a:rPr lang="ko-KR" dirty="0" err="1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Recall</a:t>
            </a:r>
            <a:r>
              <a:rPr lang="ko-KR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)을 구한다면 정밀도와 </a:t>
            </a:r>
            <a:r>
              <a:rPr lang="ko-KR" dirty="0" err="1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재현율</a:t>
            </a:r>
            <a:r>
              <a:rPr lang="ko-KR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값의 변화를 그래프로 나타낸 </a:t>
            </a:r>
            <a:r>
              <a:rPr lang="ko-KR" dirty="0" err="1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PR곡선을</a:t>
            </a:r>
            <a:r>
              <a:rPr lang="ko-KR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그릴 수 있으며 해당 곡선의 아래 면적을 통해 </a:t>
            </a:r>
            <a:r>
              <a:rPr lang="ko-KR" b="1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AP</a:t>
            </a:r>
            <a:r>
              <a:rPr lang="ko-KR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(</a:t>
            </a:r>
            <a:r>
              <a:rPr lang="ko-KR" dirty="0" err="1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Average</a:t>
            </a:r>
            <a:r>
              <a:rPr lang="ko-KR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Precision)</a:t>
            </a:r>
            <a:r>
              <a:rPr lang="ko-KR" dirty="0" err="1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를</a:t>
            </a:r>
            <a:r>
              <a:rPr lang="ko-KR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구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할 수 있음</a:t>
            </a:r>
            <a:r>
              <a:rPr lang="en-US" altLang="ko-KR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.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sz="800" dirty="0">
              <a:solidFill>
                <a:schemeClr val="dk1"/>
              </a:solidFill>
              <a:latin typeface="+mn-ea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Char char="-"/>
            </a:pPr>
            <a:r>
              <a:rPr lang="ko-KR" b="0" i="0" u="none" strike="noStrike" cap="none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모든 클래스에 대한 </a:t>
            </a:r>
            <a:r>
              <a:rPr lang="ko-KR" b="0" i="0" u="none" strike="noStrike" cap="none" dirty="0" err="1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AP의</a:t>
            </a:r>
            <a:r>
              <a:rPr lang="ko-KR" b="0" i="0" u="none" strike="noStrike" cap="none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 평균이 바로 </a:t>
            </a:r>
            <a:r>
              <a:rPr lang="ko-KR" b="0" i="0" u="none" strike="noStrike" cap="none" dirty="0" err="1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mAP</a:t>
            </a:r>
            <a:r>
              <a:rPr lang="ko-KR" b="0" i="0" u="none" strike="noStrike" cap="none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.</a:t>
            </a:r>
            <a:endParaRPr b="0" i="0" u="none" strike="noStrike" cap="none" dirty="0">
              <a:solidFill>
                <a:srgbClr val="000000"/>
              </a:solidFill>
              <a:latin typeface="+mn-ea"/>
              <a:cs typeface="Malgun Gothic"/>
              <a:sym typeface="Malgun Gothic"/>
            </a:endParaRPr>
          </a:p>
        </p:txBody>
      </p:sp>
      <p:pic>
        <p:nvPicPr>
          <p:cNvPr id="15" name="Google Shape;501;p23" descr="EMB000036602bb0">
            <a:extLst>
              <a:ext uri="{FF2B5EF4-FFF2-40B4-BE49-F238E27FC236}">
                <a16:creationId xmlns:a16="http://schemas.microsoft.com/office/drawing/2014/main" id="{ACAE4DD4-86AD-44CA-B327-A4C43285BBE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71347" y="4401844"/>
            <a:ext cx="3424653" cy="189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503;p23" descr="EMB000036602bb3">
            <a:extLst>
              <a:ext uri="{FF2B5EF4-FFF2-40B4-BE49-F238E27FC236}">
                <a16:creationId xmlns:a16="http://schemas.microsoft.com/office/drawing/2014/main" id="{7CF679AE-0643-4922-B9A8-6C26CA69B41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40752"/>
          <a:stretch/>
        </p:blipFill>
        <p:spPr>
          <a:xfrm>
            <a:off x="6387411" y="4473413"/>
            <a:ext cx="3792286" cy="1469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5530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DE4253-F9C4-4E01-9ED7-F1DD6BB179D8}"/>
              </a:ext>
            </a:extLst>
          </p:cNvPr>
          <p:cNvSpPr/>
          <p:nvPr/>
        </p:nvSpPr>
        <p:spPr>
          <a:xfrm>
            <a:off x="4068000" y="-1"/>
            <a:ext cx="8124000" cy="1604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7421C5-6359-4373-8C0F-52EB9F7A568D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95347"/>
                </a:solidFill>
                <a:effectLst/>
                <a:uLnTx/>
                <a:uFillTx/>
                <a:latin typeface="G마켓 산스 TTF Bold"/>
                <a:ea typeface="나눔스퀘어 Light"/>
                <a:cs typeface="+mn-cs"/>
              </a:rPr>
              <a:t>Part 2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95347"/>
              </a:solidFill>
              <a:effectLst/>
              <a:uLnTx/>
              <a:uFillTx/>
              <a:latin typeface="G마켓 산스 TTF Bold"/>
              <a:ea typeface="나눔스퀘어 Ligh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68E92E-70D6-48B9-A36D-CBC84EB5F64A}"/>
              </a:ext>
            </a:extLst>
          </p:cNvPr>
          <p:cNvSpPr txBox="1"/>
          <p:nvPr/>
        </p:nvSpPr>
        <p:spPr>
          <a:xfrm>
            <a:off x="1061630" y="320188"/>
            <a:ext cx="1980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9534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성능 지표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D3F6B23-C0A9-4F60-BE25-6D8D4336830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209C32-649E-41A1-A4A9-B5EC478BC5F6}"/>
              </a:ext>
            </a:extLst>
          </p:cNvPr>
          <p:cNvSpPr/>
          <p:nvPr/>
        </p:nvSpPr>
        <p:spPr>
          <a:xfrm>
            <a:off x="0" y="-2"/>
            <a:ext cx="20340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D9401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718B33-6FF0-4E17-A1F7-DC82DC8C8163}"/>
              </a:ext>
            </a:extLst>
          </p:cNvPr>
          <p:cNvSpPr/>
          <p:nvPr/>
        </p:nvSpPr>
        <p:spPr>
          <a:xfrm>
            <a:off x="2034000" y="0"/>
            <a:ext cx="20340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D9401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graphicFrame>
        <p:nvGraphicFramePr>
          <p:cNvPr id="13" name="Google Shape;329;p15">
            <a:extLst>
              <a:ext uri="{FF2B5EF4-FFF2-40B4-BE49-F238E27FC236}">
                <a16:creationId xmlns:a16="http://schemas.microsoft.com/office/drawing/2014/main" id="{B29412A5-BBAF-455C-806F-1500EAB0E8CF}"/>
              </a:ext>
            </a:extLst>
          </p:cNvPr>
          <p:cNvGraphicFramePr/>
          <p:nvPr>
            <p:extLst/>
          </p:nvPr>
        </p:nvGraphicFramePr>
        <p:xfrm>
          <a:off x="1544621" y="1467523"/>
          <a:ext cx="9110938" cy="491269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881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81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45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09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84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84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837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 dirty="0"/>
                        <a:t>주요 성능 지표</a:t>
                      </a:r>
                      <a:endParaRPr sz="1200" b="1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>
                    <a:solidFill>
                      <a:srgbClr val="93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 dirty="0"/>
                        <a:t>단위</a:t>
                      </a:r>
                      <a:endParaRPr sz="1200" b="1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>
                    <a:solidFill>
                      <a:srgbClr val="93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 dirty="0"/>
                        <a:t>최종 개발 목표</a:t>
                      </a:r>
                      <a:endParaRPr sz="1200" b="1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>
                    <a:solidFill>
                      <a:srgbClr val="93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 dirty="0"/>
                        <a:t>기술개발 전 수준</a:t>
                      </a:r>
                      <a:endParaRPr sz="1200" b="1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>
                    <a:solidFill>
                      <a:srgbClr val="93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 dirty="0"/>
                        <a:t>세계최고수준 또는 </a:t>
                      </a:r>
                      <a:r>
                        <a:rPr lang="ko-KR" sz="1200" b="1" u="none" strike="noStrike" cap="none" dirty="0" err="1"/>
                        <a:t>수요처</a:t>
                      </a:r>
                      <a:r>
                        <a:rPr lang="ko-KR" sz="1200" b="1" u="none" strike="noStrike" cap="none" dirty="0"/>
                        <a:t> 요구 수준</a:t>
                      </a:r>
                      <a:endParaRPr sz="1200" b="1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>
                    <a:solidFill>
                      <a:srgbClr val="93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전체항목에서 차지하는 비중</a:t>
                      </a:r>
                      <a:endParaRPr sz="1200" b="1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>
                    <a:solidFill>
                      <a:srgbClr val="93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200" b="1" u="none" strike="noStrike" cap="none"/>
                        <a:t>평가 방법</a:t>
                      </a:r>
                      <a:endParaRPr sz="1200" b="1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>
                    <a:solidFill>
                      <a:srgbClr val="93B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25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>
                          <a:latin typeface="+mj-ea"/>
                          <a:ea typeface="+mj-ea"/>
                        </a:rPr>
                        <a:t>각 관상어 </a:t>
                      </a:r>
                      <a:r>
                        <a:rPr lang="ko-KR" sz="1200" u="none" strike="noStrike" cap="none" dirty="0" err="1">
                          <a:latin typeface="+mj-ea"/>
                          <a:ea typeface="+mj-ea"/>
                        </a:rPr>
                        <a:t>class별</a:t>
                      </a:r>
                      <a:r>
                        <a:rPr lang="ko-KR" sz="1200" u="none" strike="noStrike" cap="none" dirty="0">
                          <a:latin typeface="+mj-ea"/>
                          <a:ea typeface="+mj-ea"/>
                        </a:rPr>
                        <a:t> </a:t>
                      </a:r>
                      <a:endParaRPr lang="en-US" altLang="ko-KR" sz="1200" u="none" strike="noStrike" cap="none" dirty="0">
                        <a:latin typeface="+mj-ea"/>
                        <a:ea typeface="+mj-ea"/>
                      </a:endParaRPr>
                    </a:p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>
                          <a:latin typeface="+mj-ea"/>
                          <a:ea typeface="+mj-ea"/>
                        </a:rPr>
                        <a:t>이미지 개수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>
                          <a:latin typeface="+mj-ea"/>
                          <a:ea typeface="+mj-ea"/>
                        </a:rPr>
                        <a:t>개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u="none" strike="noStrike" cap="none" dirty="0">
                          <a:latin typeface="+mj-ea"/>
                          <a:ea typeface="+mj-ea"/>
                        </a:rPr>
                        <a:t>class</a:t>
                      </a:r>
                      <a:r>
                        <a:rPr lang="ko-KR" altLang="en-US" sz="1200" u="none" strike="noStrike" cap="none" dirty="0">
                          <a:latin typeface="+mj-ea"/>
                          <a:ea typeface="+mj-ea"/>
                        </a:rPr>
                        <a:t> 당 </a:t>
                      </a:r>
                      <a:r>
                        <a:rPr lang="en-US" altLang="ko-KR" sz="1200" u="none" strike="noStrike" cap="none" dirty="0"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sz="1200" u="none" strike="noStrike" cap="none" dirty="0">
                          <a:latin typeface="+mj-ea"/>
                          <a:ea typeface="+mj-ea"/>
                        </a:rPr>
                        <a:t>000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u="none" strike="noStrike" cap="none" dirty="0"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sz="1200" u="none" strike="noStrike" cap="none" dirty="0">
                          <a:latin typeface="+mj-ea"/>
                          <a:ea typeface="+mj-ea"/>
                        </a:rPr>
                        <a:t>00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>
                          <a:latin typeface="+mj-ea"/>
                          <a:ea typeface="+mj-ea"/>
                        </a:rPr>
                        <a:t>-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약 </a:t>
                      </a:r>
                      <a:r>
                        <a:rPr lang="en-US" altLang="ko-KR" sz="120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14.286(%)</a:t>
                      </a:r>
                      <a:endParaRPr lang="ko-KR" altLang="en-US" sz="1200" u="none" strike="noStrike" cap="none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tc row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latin typeface="+mj-ea"/>
                          <a:ea typeface="+mj-ea"/>
                        </a:rPr>
                        <a:t>공인 시험 </a:t>
                      </a:r>
                      <a:endParaRPr sz="1200" u="none" strike="noStrike" cap="none" dirty="0">
                        <a:latin typeface="+mj-ea"/>
                        <a:ea typeface="+mj-ea"/>
                      </a:endParaRPr>
                    </a:p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latin typeface="+mj-ea"/>
                          <a:ea typeface="+mj-ea"/>
                        </a:rPr>
                        <a:t>인증 기관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25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 cap="none" dirty="0">
                          <a:latin typeface="+mj-ea"/>
                          <a:ea typeface="+mj-ea"/>
                        </a:rPr>
                        <a:t>각 기생충 </a:t>
                      </a:r>
                      <a:r>
                        <a:rPr lang="en-US" altLang="ko-KR" sz="1200" u="none" strike="noStrike" cap="none" dirty="0">
                          <a:latin typeface="+mj-ea"/>
                          <a:ea typeface="+mj-ea"/>
                        </a:rPr>
                        <a:t>class</a:t>
                      </a:r>
                      <a:r>
                        <a:rPr lang="ko-KR" altLang="en-US" sz="1200" u="none" strike="noStrike" cap="none" dirty="0">
                          <a:latin typeface="+mj-ea"/>
                          <a:ea typeface="+mj-ea"/>
                        </a:rPr>
                        <a:t>별 </a:t>
                      </a:r>
                      <a:endParaRPr lang="en-US" altLang="ko-KR" sz="1200" u="none" strike="noStrike" cap="none" dirty="0">
                        <a:latin typeface="+mj-ea"/>
                        <a:ea typeface="+mj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 cap="none" dirty="0">
                          <a:latin typeface="+mj-ea"/>
                          <a:ea typeface="+mj-ea"/>
                        </a:rPr>
                        <a:t>이미지 개수</a:t>
                      </a:r>
                      <a:endParaRPr lang="ko-KR" altLang="en-US" sz="1200" u="none" strike="noStrike" cap="none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 cap="none" dirty="0">
                          <a:latin typeface="+mj-ea"/>
                          <a:ea typeface="+mj-ea"/>
                        </a:rPr>
                        <a:t>개</a:t>
                      </a:r>
                      <a:endParaRPr lang="ko-KR" altLang="en-US" sz="1200" u="none" strike="noStrike" cap="none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class </a:t>
                      </a:r>
                      <a:r>
                        <a:rPr lang="ko-KR" altLang="en-US" sz="120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당 </a:t>
                      </a:r>
                      <a:r>
                        <a:rPr lang="en-US" altLang="ko-KR" sz="120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1000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60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cap="none" dirty="0">
                          <a:latin typeface="+mj-ea"/>
                          <a:ea typeface="+mj-ea"/>
                        </a:rPr>
                        <a:t>-</a:t>
                      </a:r>
                      <a:endParaRPr lang="ko-KR" altLang="en-US" sz="1200" u="none" strike="noStrike" cap="none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약 </a:t>
                      </a:r>
                      <a:r>
                        <a:rPr lang="en-US" altLang="ko-KR" sz="120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14.286(%)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endParaRPr sz="110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extLst>
                  <a:ext uri="{0D108BD9-81ED-4DB2-BD59-A6C34878D82A}">
                    <a16:rowId xmlns:a16="http://schemas.microsoft.com/office/drawing/2014/main" val="1140284796"/>
                  </a:ext>
                </a:extLst>
              </a:tr>
              <a:tr h="6025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>
                          <a:latin typeface="+mj-ea"/>
                          <a:ea typeface="+mj-ea"/>
                        </a:rPr>
                        <a:t>mAP_0.5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+mj-ea"/>
                        <a:ea typeface="+mj-ea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>
                          <a:latin typeface="+mj-ea"/>
                          <a:ea typeface="+mj-ea"/>
                        </a:rPr>
                        <a:t>-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+mj-ea"/>
                        <a:ea typeface="+mj-ea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>
                          <a:latin typeface="+mj-ea"/>
                          <a:ea typeface="+mj-ea"/>
                        </a:rPr>
                        <a:t>0.</a:t>
                      </a:r>
                      <a:r>
                        <a:rPr lang="en-US" altLang="ko-KR" sz="1200" u="none" strike="noStrike" cap="none" dirty="0">
                          <a:latin typeface="+mj-ea"/>
                          <a:ea typeface="+mj-ea"/>
                        </a:rPr>
                        <a:t>80</a:t>
                      </a:r>
                      <a:r>
                        <a:rPr lang="ko-KR" sz="1200" u="none" strike="noStrike" cap="none" dirty="0">
                          <a:latin typeface="+mj-ea"/>
                          <a:ea typeface="+mj-ea"/>
                        </a:rPr>
                        <a:t> 이상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>
                          <a:latin typeface="+mj-ea"/>
                          <a:ea typeface="+mj-ea"/>
                        </a:rPr>
                        <a:t>0.9431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>
                          <a:latin typeface="+mj-ea"/>
                          <a:ea typeface="+mj-ea"/>
                        </a:rPr>
                        <a:t>-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약 </a:t>
                      </a:r>
                      <a:r>
                        <a:rPr lang="en-US" altLang="ko-KR" sz="120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14.286(%)</a:t>
                      </a:r>
                      <a:endParaRPr lang="ko-KR" altLang="en-US" sz="1200" u="none" strike="noStrike" cap="none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endParaRPr sz="110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25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>
                          <a:latin typeface="+mj-ea"/>
                          <a:ea typeface="+mj-ea"/>
                        </a:rPr>
                        <a:t>mAP_0.5:0.95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+mj-ea"/>
                        <a:ea typeface="+mj-ea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>
                          <a:latin typeface="+mj-ea"/>
                          <a:ea typeface="+mj-ea"/>
                        </a:rPr>
                        <a:t>-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+mj-ea"/>
                        <a:ea typeface="+mj-ea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>
                          <a:latin typeface="+mj-ea"/>
                          <a:ea typeface="+mj-ea"/>
                        </a:rPr>
                        <a:t>0.</a:t>
                      </a:r>
                      <a:r>
                        <a:rPr lang="en-US" altLang="ko-KR" sz="1200" u="none" strike="noStrike" cap="none" dirty="0">
                          <a:latin typeface="+mj-ea"/>
                          <a:ea typeface="+mj-ea"/>
                        </a:rPr>
                        <a:t>65</a:t>
                      </a:r>
                      <a:r>
                        <a:rPr lang="ko-KR" sz="1200" u="none" strike="noStrike" cap="none" dirty="0">
                          <a:latin typeface="+mj-ea"/>
                          <a:ea typeface="+mj-ea"/>
                        </a:rPr>
                        <a:t> 이상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>
                          <a:latin typeface="+mj-ea"/>
                          <a:ea typeface="+mj-ea"/>
                        </a:rPr>
                        <a:t>0.7334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>
                          <a:latin typeface="+mj-ea"/>
                          <a:ea typeface="+mj-ea"/>
                        </a:rPr>
                        <a:t>-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약 </a:t>
                      </a:r>
                      <a:r>
                        <a:rPr lang="en-US" altLang="ko-KR" sz="120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14.286(%)</a:t>
                      </a:r>
                      <a:endParaRPr lang="ko-KR" altLang="en-US" sz="1200" u="none" strike="noStrike" cap="none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endParaRPr sz="110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25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>
                          <a:latin typeface="+mj-ea"/>
                          <a:ea typeface="+mj-ea"/>
                        </a:rPr>
                        <a:t>mIoU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+mj-ea"/>
                        <a:ea typeface="+mj-ea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>
                          <a:latin typeface="+mj-ea"/>
                          <a:ea typeface="+mj-ea"/>
                        </a:rPr>
                        <a:t>-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+mj-ea"/>
                        <a:ea typeface="+mj-ea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>
                          <a:latin typeface="+mj-ea"/>
                          <a:ea typeface="+mj-ea"/>
                        </a:rPr>
                        <a:t>0.</a:t>
                      </a:r>
                      <a:r>
                        <a:rPr lang="en-US" altLang="ko-KR" sz="1200" u="none" strike="noStrike" cap="none" dirty="0">
                          <a:latin typeface="+mj-ea"/>
                          <a:ea typeface="+mj-ea"/>
                        </a:rPr>
                        <a:t>85</a:t>
                      </a:r>
                      <a:r>
                        <a:rPr lang="ko-KR" sz="1200" u="none" strike="noStrike" cap="none" dirty="0">
                          <a:latin typeface="+mj-ea"/>
                          <a:ea typeface="+mj-ea"/>
                        </a:rPr>
                        <a:t> 이상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>
                          <a:latin typeface="+mj-ea"/>
                          <a:ea typeface="+mj-ea"/>
                        </a:rPr>
                        <a:t>0.71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+mj-ea"/>
                        <a:ea typeface="+mj-ea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>
                          <a:latin typeface="+mj-ea"/>
                          <a:ea typeface="+mj-ea"/>
                        </a:rPr>
                        <a:t>-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약 </a:t>
                      </a:r>
                      <a:r>
                        <a:rPr lang="en-US" altLang="ko-KR" sz="120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14.286(%)</a:t>
                      </a:r>
                      <a:endParaRPr lang="ko-KR" altLang="en-US" sz="1200" u="none" strike="noStrike" cap="none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endParaRPr sz="110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25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>
                          <a:latin typeface="+mj-ea"/>
                          <a:ea typeface="+mj-ea"/>
                          <a:extLst>
                            <a:ext uri="http://customooxmlschemas.google.com/">
      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4"/>
                            </a:ext>
                          </a:extLst>
                        </a:rPr>
                        <a:t>분류 가능한 관상어 </a:t>
                      </a:r>
                      <a:r>
                        <a:rPr lang="ko-KR" sz="1200" u="none" strike="noStrike" cap="none" dirty="0" err="1">
                          <a:latin typeface="+mj-ea"/>
                          <a:ea typeface="+mj-ea"/>
                          <a:extLst>
                            <a:ext uri="http://customooxmlschemas.google.com/">
      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4"/>
                            </a:ext>
                          </a:extLst>
                        </a:rPr>
                        <a:t>class</a:t>
                      </a:r>
                      <a:r>
                        <a:rPr lang="ko-KR" sz="1200" u="none" strike="noStrike" cap="none" dirty="0">
                          <a:latin typeface="+mj-ea"/>
                          <a:ea typeface="+mj-ea"/>
                          <a:extLst>
                            <a:ext uri="http://customooxmlschemas.google.com/">
      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4"/>
                            </a:ext>
                          </a:extLst>
                        </a:rPr>
                        <a:t> 수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>
                          <a:latin typeface="+mj-ea"/>
                          <a:ea typeface="+mj-ea"/>
                        </a:rPr>
                        <a:t>종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>
                          <a:latin typeface="+mj-ea"/>
                          <a:ea typeface="+mj-ea"/>
                        </a:rPr>
                        <a:t>20종 이상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>
                          <a:latin typeface="+mj-ea"/>
                          <a:ea typeface="+mj-ea"/>
                        </a:rPr>
                        <a:t>10종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>
                          <a:latin typeface="+mj-ea"/>
                          <a:ea typeface="+mj-ea"/>
                        </a:rPr>
                        <a:t>-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약 </a:t>
                      </a:r>
                      <a:r>
                        <a:rPr lang="en-US" altLang="ko-KR" sz="120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14.286(%)</a:t>
                      </a:r>
                      <a:endParaRPr lang="ko-KR" altLang="en-US" sz="1200" u="none" strike="noStrike" cap="none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endParaRPr sz="110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25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>
                          <a:latin typeface="+mj-ea"/>
                          <a:ea typeface="+mj-ea"/>
                        </a:rPr>
                        <a:t>분류 가능한 기생충 </a:t>
                      </a:r>
                      <a:r>
                        <a:rPr lang="ko-KR" sz="1200" u="none" strike="noStrike" cap="none" dirty="0" err="1">
                          <a:latin typeface="+mj-ea"/>
                          <a:ea typeface="+mj-ea"/>
                        </a:rPr>
                        <a:t>class</a:t>
                      </a:r>
                      <a:r>
                        <a:rPr lang="ko-KR" sz="1200" u="none" strike="noStrike" cap="none" dirty="0">
                          <a:latin typeface="+mj-ea"/>
                          <a:ea typeface="+mj-ea"/>
                        </a:rPr>
                        <a:t> 수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>
                          <a:latin typeface="+mj-ea"/>
                          <a:ea typeface="+mj-ea"/>
                        </a:rPr>
                        <a:t>종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+mj-ea"/>
                        <a:ea typeface="+mj-ea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>
                          <a:latin typeface="+mj-ea"/>
                          <a:ea typeface="+mj-ea"/>
                        </a:rPr>
                        <a:t>3종 이상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>
                          <a:latin typeface="+mj-ea"/>
                          <a:ea typeface="+mj-ea"/>
                        </a:rPr>
                        <a:t>1종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+mj-ea"/>
                        <a:ea typeface="+mj-ea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>
                          <a:latin typeface="+mj-ea"/>
                          <a:ea typeface="+mj-ea"/>
                        </a:rPr>
                        <a:t>-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약 </a:t>
                      </a:r>
                      <a:r>
                        <a:rPr lang="en-US" altLang="ko-KR" sz="120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14.286(%)</a:t>
                      </a:r>
                      <a:endParaRPr lang="ko-KR" altLang="en-US" sz="1200" u="none" strike="noStrike" cap="none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endParaRPr sz="110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4775" marR="64775" marT="17900" marB="179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1647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DE4253-F9C4-4E01-9ED7-F1DD6BB179D8}"/>
              </a:ext>
            </a:extLst>
          </p:cNvPr>
          <p:cNvSpPr/>
          <p:nvPr/>
        </p:nvSpPr>
        <p:spPr>
          <a:xfrm>
            <a:off x="4068000" y="-1"/>
            <a:ext cx="8124000" cy="1604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7421C5-6359-4373-8C0F-52EB9F7A568D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95347"/>
                </a:solidFill>
                <a:effectLst/>
                <a:uLnTx/>
                <a:uFillTx/>
                <a:latin typeface="G마켓 산스 TTF Bold"/>
                <a:ea typeface="나눔스퀘어 Light"/>
                <a:cs typeface="+mn-cs"/>
              </a:rPr>
              <a:t>Part 2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95347"/>
              </a:solidFill>
              <a:effectLst/>
              <a:uLnTx/>
              <a:uFillTx/>
              <a:latin typeface="G마켓 산스 TTF Bold"/>
              <a:ea typeface="나눔스퀘어 Ligh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68E92E-70D6-48B9-A36D-CBC84EB5F64A}"/>
              </a:ext>
            </a:extLst>
          </p:cNvPr>
          <p:cNvSpPr txBox="1"/>
          <p:nvPr/>
        </p:nvSpPr>
        <p:spPr>
          <a:xfrm>
            <a:off x="1061630" y="320188"/>
            <a:ext cx="1980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9534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성능 지표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D3F6B23-C0A9-4F60-BE25-6D8D4336830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209C32-649E-41A1-A4A9-B5EC478BC5F6}"/>
              </a:ext>
            </a:extLst>
          </p:cNvPr>
          <p:cNvSpPr/>
          <p:nvPr/>
        </p:nvSpPr>
        <p:spPr>
          <a:xfrm>
            <a:off x="0" y="-2"/>
            <a:ext cx="20340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D9401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718B33-6FF0-4E17-A1F7-DC82DC8C8163}"/>
              </a:ext>
            </a:extLst>
          </p:cNvPr>
          <p:cNvSpPr/>
          <p:nvPr/>
        </p:nvSpPr>
        <p:spPr>
          <a:xfrm>
            <a:off x="2034000" y="0"/>
            <a:ext cx="20340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D9401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sp>
        <p:nvSpPr>
          <p:cNvPr id="14" name="Google Shape;497;p23">
            <a:extLst>
              <a:ext uri="{FF2B5EF4-FFF2-40B4-BE49-F238E27FC236}">
                <a16:creationId xmlns:a16="http://schemas.microsoft.com/office/drawing/2014/main" id="{53585368-F346-495E-8BE0-99162AD89B8D}"/>
              </a:ext>
            </a:extLst>
          </p:cNvPr>
          <p:cNvSpPr txBox="1"/>
          <p:nvPr/>
        </p:nvSpPr>
        <p:spPr>
          <a:xfrm>
            <a:off x="1356286" y="1506911"/>
            <a:ext cx="920596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Char char="-"/>
            </a:pPr>
            <a:r>
              <a:rPr lang="ko-KR" altLang="en-US" b="0" i="0" u="none" strike="noStrike" cap="none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하드웨어 성능 지표</a:t>
            </a:r>
            <a:endParaRPr lang="en-US" altLang="ko-KR" b="0" i="0" u="none" strike="noStrike" cap="none">
              <a:solidFill>
                <a:srgbClr val="000000"/>
              </a:solidFill>
              <a:latin typeface="+mn-ea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Char char="-"/>
            </a:pPr>
            <a:r>
              <a:rPr lang="ko-KR" altLang="en-US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안정적인 </a:t>
            </a:r>
            <a:r>
              <a:rPr lang="en-US" altLang="ko-KR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IOT</a:t>
            </a:r>
            <a:r>
              <a:rPr lang="ko-KR" altLang="en-US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를 구현하기 위해 </a:t>
            </a:r>
            <a:r>
              <a:rPr lang="en-US" altLang="ko-KR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Jetson nano</a:t>
            </a:r>
            <a:r>
              <a:rPr lang="ko-KR" altLang="en-US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를 선택</a:t>
            </a:r>
            <a:endParaRPr b="0" i="0" u="none" strike="noStrike" cap="none" dirty="0">
              <a:solidFill>
                <a:srgbClr val="000000"/>
              </a:solidFill>
              <a:latin typeface="+mn-ea"/>
              <a:cs typeface="Malgun Gothic"/>
              <a:sym typeface="Malgun Gothic"/>
            </a:endParaRPr>
          </a:p>
        </p:txBody>
      </p:sp>
      <p:pic>
        <p:nvPicPr>
          <p:cNvPr id="1026" name="Picture 2" descr="https://cdn.discordapp.com/attachments/935854727286124608/950998414114557982/95313_87483_1949.png">
            <a:extLst>
              <a:ext uri="{FF2B5EF4-FFF2-40B4-BE49-F238E27FC236}">
                <a16:creationId xmlns:a16="http://schemas.microsoft.com/office/drawing/2014/main" id="{5D4C2A4C-7544-4F46-B78E-B0B583062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72" y="2511944"/>
            <a:ext cx="8853055" cy="383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986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DE4253-F9C4-4E01-9ED7-F1DD6BB179D8}"/>
              </a:ext>
            </a:extLst>
          </p:cNvPr>
          <p:cNvSpPr/>
          <p:nvPr/>
        </p:nvSpPr>
        <p:spPr>
          <a:xfrm>
            <a:off x="4068000" y="-1"/>
            <a:ext cx="8124000" cy="1604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7421C5-6359-4373-8C0F-52EB9F7A568D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95347"/>
                </a:solidFill>
                <a:effectLst/>
                <a:uLnTx/>
                <a:uFillTx/>
                <a:latin typeface="G마켓 산스 TTF Bold"/>
                <a:ea typeface="나눔스퀘어 Light"/>
                <a:cs typeface="+mn-cs"/>
              </a:rPr>
              <a:t>Part 2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95347"/>
              </a:solidFill>
              <a:effectLst/>
              <a:uLnTx/>
              <a:uFillTx/>
              <a:latin typeface="G마켓 산스 TTF Bold"/>
              <a:ea typeface="나눔스퀘어 Ligh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68E92E-70D6-48B9-A36D-CBC84EB5F64A}"/>
              </a:ext>
            </a:extLst>
          </p:cNvPr>
          <p:cNvSpPr txBox="1"/>
          <p:nvPr/>
        </p:nvSpPr>
        <p:spPr>
          <a:xfrm>
            <a:off x="1061630" y="320188"/>
            <a:ext cx="2820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srgbClr val="59534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연구과제 내용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595347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D3F6B23-C0A9-4F60-BE25-6D8D4336830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209C32-649E-41A1-A4A9-B5EC478BC5F6}"/>
              </a:ext>
            </a:extLst>
          </p:cNvPr>
          <p:cNvSpPr/>
          <p:nvPr/>
        </p:nvSpPr>
        <p:spPr>
          <a:xfrm>
            <a:off x="0" y="-2"/>
            <a:ext cx="20340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D9401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718B33-6FF0-4E17-A1F7-DC82DC8C8163}"/>
              </a:ext>
            </a:extLst>
          </p:cNvPr>
          <p:cNvSpPr/>
          <p:nvPr/>
        </p:nvSpPr>
        <p:spPr>
          <a:xfrm>
            <a:off x="2034000" y="0"/>
            <a:ext cx="20340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D9401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pic>
        <p:nvPicPr>
          <p:cNvPr id="15" name="Google Shape;362;p17" descr="EMB000036602b6c">
            <a:extLst>
              <a:ext uri="{FF2B5EF4-FFF2-40B4-BE49-F238E27FC236}">
                <a16:creationId xmlns:a16="http://schemas.microsoft.com/office/drawing/2014/main" id="{AFA2DE95-6CE8-4E5A-ACEF-F4C99D86FD9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09074" y="2505169"/>
            <a:ext cx="4092575" cy="132238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363;p17">
            <a:extLst>
              <a:ext uri="{FF2B5EF4-FFF2-40B4-BE49-F238E27FC236}">
                <a16:creationId xmlns:a16="http://schemas.microsoft.com/office/drawing/2014/main" id="{A6C221BE-9CD9-4118-AADA-0EF557678084}"/>
              </a:ext>
            </a:extLst>
          </p:cNvPr>
          <p:cNvSpPr txBox="1"/>
          <p:nvPr/>
        </p:nvSpPr>
        <p:spPr>
          <a:xfrm>
            <a:off x="1849175" y="3946924"/>
            <a:ext cx="8493311" cy="2631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Char char="-"/>
            </a:pPr>
            <a:r>
              <a:rPr lang="ko-KR" altLang="en-US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한 이미지에서 이미지에 변형을 주어서 같은 특성을 갖는 개체이지만 다른 형태인 이미지를 만들어내는 작업으로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데이터의 수를 늘리는 방법 중 하나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.</a:t>
            </a:r>
            <a:endParaRPr lang="ko-KR" altLang="en-US" dirty="0">
              <a:latin typeface="+mn-ea"/>
            </a:endParaRPr>
          </a:p>
          <a:p>
            <a:pPr marL="285750" marR="0" lvl="0" indent="-254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Malgun Gothic"/>
              <a:buNone/>
            </a:pPr>
            <a:endParaRPr lang="ko-KR" altLang="en-US" sz="800" dirty="0">
              <a:solidFill>
                <a:schemeClr val="dk1"/>
              </a:solidFill>
              <a:latin typeface="+mn-ea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Char char="-"/>
            </a:pPr>
            <a:r>
              <a:rPr lang="ko-KR" altLang="en-US" dirty="0" err="1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파이썬에서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이와 관련된 </a:t>
            </a:r>
            <a:r>
              <a:rPr lang="en-US" altLang="ko-KR" dirty="0" err="1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imgaug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라이브러리를 제공하고 있으며 코드 옵션으로 부여하고 싶은 형태를 부여하고 이미지를 변형시키고 싶은 파일들의 폴더 경로를 설정하면 해당 폴더 내의 파일들을 변형한 이미지가 저장됨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.</a:t>
            </a:r>
            <a:endParaRPr lang="ko-KR" altLang="en-US" dirty="0">
              <a:solidFill>
                <a:schemeClr val="dk1"/>
              </a:solidFill>
              <a:latin typeface="+mn-ea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>
              <a:solidFill>
                <a:schemeClr val="dk1"/>
              </a:solidFill>
              <a:latin typeface="+mn-ea"/>
              <a:cs typeface="Malgun Gothic"/>
              <a:sym typeface="Malgun Gothic"/>
            </a:endParaRPr>
          </a:p>
        </p:txBody>
      </p:sp>
      <p:sp>
        <p:nvSpPr>
          <p:cNvPr id="17" name="Google Shape;344;p16">
            <a:extLst>
              <a:ext uri="{FF2B5EF4-FFF2-40B4-BE49-F238E27FC236}">
                <a16:creationId xmlns:a16="http://schemas.microsoft.com/office/drawing/2014/main" id="{3A482A49-3BC7-4ACF-83C5-4A8EC483074F}"/>
              </a:ext>
            </a:extLst>
          </p:cNvPr>
          <p:cNvSpPr txBox="1"/>
          <p:nvPr/>
        </p:nvSpPr>
        <p:spPr>
          <a:xfrm>
            <a:off x="1262065" y="1249755"/>
            <a:ext cx="10186595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altLang="ko-KR" sz="2200" b="1" dirty="0">
                <a:solidFill>
                  <a:srgbClr val="000000"/>
                </a:solidFill>
                <a:latin typeface="+mj-ea"/>
                <a:ea typeface="+mj-ea"/>
                <a:cs typeface="Malgun Gothic"/>
                <a:sym typeface="Malgun Gothic"/>
              </a:rPr>
              <a:t>1</a:t>
            </a:r>
            <a:r>
              <a:rPr lang="en-US" altLang="ko-KR" sz="2200" b="1" i="0" u="none" strike="noStrike" cap="none" dirty="0" smtClean="0">
                <a:solidFill>
                  <a:srgbClr val="000000"/>
                </a:solidFill>
                <a:latin typeface="+mj-ea"/>
                <a:ea typeface="+mj-ea"/>
                <a:cs typeface="Malgun Gothic"/>
                <a:sym typeface="Malgun Gothic"/>
              </a:rPr>
              <a:t>)  </a:t>
            </a:r>
            <a:r>
              <a:rPr lang="ko-KR" altLang="en-US" sz="2200" b="1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Malgun Gothic"/>
                <a:sym typeface="Malgun Gothic"/>
              </a:rPr>
              <a:t>증강 기술을 활용한 이미지 확보</a:t>
            </a:r>
            <a:endParaRPr lang="ko-KR" altLang="en-US" sz="1000" b="1" i="0" u="none" strike="noStrike" cap="none" dirty="0">
              <a:solidFill>
                <a:srgbClr val="000000"/>
              </a:solidFill>
              <a:latin typeface="+mj-ea"/>
              <a:ea typeface="+mj-ea"/>
              <a:cs typeface="Malgun Gothic"/>
              <a:sym typeface="Malgun Gothic"/>
            </a:endParaRPr>
          </a:p>
          <a:p>
            <a:pPr lvl="1">
              <a:lnSpc>
                <a:spcPct val="150000"/>
              </a:lnSpc>
            </a:pPr>
            <a:r>
              <a:rPr lang="ko-KR" sz="2000" b="1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□ </a:t>
            </a:r>
            <a:r>
              <a:rPr lang="ko-KR" altLang="en-US" sz="2000" b="1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이미지 변형</a:t>
            </a:r>
            <a:endParaRPr sz="2000" dirty="0">
              <a:latin typeface="+mj-ea"/>
              <a:ea typeface="+mj-e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6733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DE4253-F9C4-4E01-9ED7-F1DD6BB179D8}"/>
              </a:ext>
            </a:extLst>
          </p:cNvPr>
          <p:cNvSpPr/>
          <p:nvPr/>
        </p:nvSpPr>
        <p:spPr>
          <a:xfrm>
            <a:off x="4068000" y="-1"/>
            <a:ext cx="8124000" cy="1604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7421C5-6359-4373-8C0F-52EB9F7A568D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95347"/>
                </a:solidFill>
                <a:effectLst/>
                <a:uLnTx/>
                <a:uFillTx/>
                <a:latin typeface="G마켓 산스 TTF Bold"/>
                <a:ea typeface="나눔스퀘어 Light"/>
                <a:cs typeface="+mn-cs"/>
              </a:rPr>
              <a:t>Part 2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95347"/>
              </a:solidFill>
              <a:effectLst/>
              <a:uLnTx/>
              <a:uFillTx/>
              <a:latin typeface="G마켓 산스 TTF Bold"/>
              <a:ea typeface="나눔스퀘어 Ligh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68E92E-70D6-48B9-A36D-CBC84EB5F64A}"/>
              </a:ext>
            </a:extLst>
          </p:cNvPr>
          <p:cNvSpPr txBox="1"/>
          <p:nvPr/>
        </p:nvSpPr>
        <p:spPr>
          <a:xfrm>
            <a:off x="1061630" y="320188"/>
            <a:ext cx="2820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srgbClr val="59534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연구과제 내용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595347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D3F6B23-C0A9-4F60-BE25-6D8D4336830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209C32-649E-41A1-A4A9-B5EC478BC5F6}"/>
              </a:ext>
            </a:extLst>
          </p:cNvPr>
          <p:cNvSpPr/>
          <p:nvPr/>
        </p:nvSpPr>
        <p:spPr>
          <a:xfrm>
            <a:off x="0" y="-2"/>
            <a:ext cx="20340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D9401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718B33-6FF0-4E17-A1F7-DC82DC8C8163}"/>
              </a:ext>
            </a:extLst>
          </p:cNvPr>
          <p:cNvSpPr/>
          <p:nvPr/>
        </p:nvSpPr>
        <p:spPr>
          <a:xfrm>
            <a:off x="2034000" y="0"/>
            <a:ext cx="20340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D9401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sp>
        <p:nvSpPr>
          <p:cNvPr id="16" name="Google Shape;363;p17">
            <a:extLst>
              <a:ext uri="{FF2B5EF4-FFF2-40B4-BE49-F238E27FC236}">
                <a16:creationId xmlns:a16="http://schemas.microsoft.com/office/drawing/2014/main" id="{A6C221BE-9CD9-4118-AADA-0EF557678084}"/>
              </a:ext>
            </a:extLst>
          </p:cNvPr>
          <p:cNvSpPr txBox="1"/>
          <p:nvPr/>
        </p:nvSpPr>
        <p:spPr>
          <a:xfrm>
            <a:off x="1740403" y="2991215"/>
            <a:ext cx="8977519" cy="3370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600"/>
              <a:buFont typeface="Malgun Gothic"/>
              <a:buChar char="-"/>
            </a:pPr>
            <a:r>
              <a:rPr lang="ko-KR" altLang="en-US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검색 매체인 </a:t>
            </a:r>
            <a:r>
              <a:rPr lang="en-US" altLang="ko-KR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Google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에서 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검색어로 물고기 종이나 기생충 등의 명칭을 검색한 뒤 나오는 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사진들에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대해서 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Image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Crawling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진행</a:t>
            </a:r>
            <a:r>
              <a:rPr lang="en-US" altLang="ko-KR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.</a:t>
            </a: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600"/>
              <a:buFont typeface="Malgun Gothic"/>
              <a:buChar char="-"/>
            </a:pPr>
            <a:endParaRPr lang="en-US" altLang="ko-KR" sz="800" dirty="0" smtClean="0">
              <a:solidFill>
                <a:schemeClr val="dk1"/>
              </a:solidFill>
              <a:latin typeface="+mn-ea"/>
              <a:cs typeface="Malgun Gothic"/>
              <a:sym typeface="Malgun Gothic"/>
            </a:endParaRP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600"/>
              <a:buFont typeface="Malgun Gothic"/>
              <a:buChar char="-"/>
            </a:pPr>
            <a:r>
              <a:rPr lang="ko-KR" altLang="en-US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한 번의 검색으로 얻어지는 사진의 개수가 적기때문에 </a:t>
            </a:r>
            <a:r>
              <a:rPr lang="en-US" altLang="ko-KR" dirty="0" err="1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GoogleTranslate</a:t>
            </a:r>
            <a:r>
              <a:rPr lang="en-US" altLang="ko-KR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altLang="ko-KR" dirty="0" err="1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Api</a:t>
            </a:r>
            <a:r>
              <a:rPr lang="en-US" altLang="ko-KR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(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구글 번역</a:t>
            </a:r>
            <a:r>
              <a:rPr lang="en-US" altLang="ko-KR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API)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를 사용하여 최대한 많은 나라의 언어로 번역해 검색 및 </a:t>
            </a:r>
            <a:r>
              <a:rPr lang="en-US" altLang="ko-KR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Image Crawling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진행</a:t>
            </a:r>
            <a:r>
              <a:rPr lang="en-US" altLang="ko-KR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.</a:t>
            </a:r>
            <a:endParaRPr lang="ko-KR" altLang="en-US" dirty="0">
              <a:solidFill>
                <a:schemeClr val="dk1"/>
              </a:solidFill>
              <a:latin typeface="+mn-ea"/>
              <a:cs typeface="Malgun Gothic"/>
              <a:sym typeface="Malgun Gothic"/>
            </a:endParaRPr>
          </a:p>
          <a:p>
            <a:pPr marL="285750" lvl="0" indent="-254000">
              <a:lnSpc>
                <a:spcPct val="150000"/>
              </a:lnSpc>
              <a:buClr>
                <a:schemeClr val="dk1"/>
              </a:buClr>
              <a:buSzPts val="500"/>
            </a:pPr>
            <a:endParaRPr lang="ko-KR" altLang="en-US" sz="800" dirty="0">
              <a:solidFill>
                <a:schemeClr val="dk1"/>
              </a:solidFill>
              <a:latin typeface="+mn-ea"/>
              <a:cs typeface="Malgun Gothic"/>
              <a:sym typeface="Malgun Gothic"/>
            </a:endParaRP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600"/>
              <a:buFont typeface="Malgun Gothic"/>
              <a:buChar char="-"/>
            </a:pPr>
            <a:r>
              <a:rPr lang="ko-KR" altLang="en-US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같은 단어를 번역 후 검색하는 것을 반복하다 보니 중복되는 사진이 발생하는 경우에는 중복 사진을 제거</a:t>
            </a:r>
            <a:r>
              <a:rPr lang="en-US" altLang="ko-KR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. (</a:t>
            </a:r>
            <a:r>
              <a:rPr lang="en-US" altLang="ko-KR" dirty="0" err="1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VisiPic</a:t>
            </a:r>
            <a:r>
              <a:rPr lang="en-US" altLang="ko-KR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프로그램 사용</a:t>
            </a:r>
            <a:r>
              <a:rPr lang="en-US" altLang="ko-KR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)</a:t>
            </a:r>
            <a:endParaRPr lang="ko-KR" altLang="en-US" dirty="0">
              <a:solidFill>
                <a:schemeClr val="dk1"/>
              </a:solidFill>
              <a:latin typeface="+mn-ea"/>
              <a:cs typeface="Malgun Gothic"/>
              <a:sym typeface="Malgun Gothic"/>
            </a:endParaRPr>
          </a:p>
        </p:txBody>
      </p:sp>
      <p:sp>
        <p:nvSpPr>
          <p:cNvPr id="17" name="Google Shape;344;p16">
            <a:extLst>
              <a:ext uri="{FF2B5EF4-FFF2-40B4-BE49-F238E27FC236}">
                <a16:creationId xmlns:a16="http://schemas.microsoft.com/office/drawing/2014/main" id="{3A482A49-3BC7-4ACF-83C5-4A8EC483074F}"/>
              </a:ext>
            </a:extLst>
          </p:cNvPr>
          <p:cNvSpPr txBox="1"/>
          <p:nvPr/>
        </p:nvSpPr>
        <p:spPr>
          <a:xfrm>
            <a:off x="1262065" y="1249755"/>
            <a:ext cx="10186595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  <a:buClr>
                <a:srgbClr val="000000"/>
              </a:buClr>
              <a:buSzPts val="1800"/>
            </a:pPr>
            <a:r>
              <a:rPr lang="en-US" altLang="ko-KR" sz="2200" b="1" dirty="0">
                <a:solidFill>
                  <a:srgbClr val="000000"/>
                </a:solidFill>
                <a:latin typeface="+mj-ea"/>
                <a:cs typeface="Malgun Gothic"/>
                <a:sym typeface="Malgun Gothic"/>
              </a:rPr>
              <a:t>1</a:t>
            </a:r>
            <a:r>
              <a:rPr lang="en-US" altLang="ko-KR" sz="2200" b="1" i="0" u="none" strike="noStrike" cap="none" dirty="0" smtClean="0">
                <a:solidFill>
                  <a:srgbClr val="000000"/>
                </a:solidFill>
                <a:latin typeface="+mj-ea"/>
                <a:ea typeface="+mj-ea"/>
                <a:cs typeface="Malgun Gothic"/>
                <a:sym typeface="Malgun Gothic"/>
              </a:rPr>
              <a:t>)  </a:t>
            </a:r>
            <a:r>
              <a:rPr lang="ko-KR" altLang="en-US" sz="2200" b="1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Malgun Gothic"/>
                <a:sym typeface="Malgun Gothic"/>
              </a:rPr>
              <a:t>증강 기술을 활용한 이미지 확보</a:t>
            </a:r>
            <a:endParaRPr lang="ko-KR" altLang="en-US" sz="1000" b="1" i="0" u="none" strike="noStrike" cap="none" dirty="0">
              <a:solidFill>
                <a:srgbClr val="000000"/>
              </a:solidFill>
              <a:latin typeface="+mj-ea"/>
              <a:ea typeface="+mj-ea"/>
              <a:cs typeface="Malgun Gothic"/>
              <a:sym typeface="Malgun Gothic"/>
            </a:endParaRPr>
          </a:p>
          <a:p>
            <a:pPr lvl="1">
              <a:lnSpc>
                <a:spcPct val="150000"/>
              </a:lnSpc>
            </a:pPr>
            <a:r>
              <a:rPr lang="ko-KR" sz="2000" b="1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□ </a:t>
            </a:r>
            <a:r>
              <a:rPr lang="en-US" altLang="ko-KR" sz="2000" b="1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Image Crawling In </a:t>
            </a:r>
            <a:r>
              <a:rPr lang="en-US" altLang="ko-KR" sz="2000" b="1" dirty="0" smtClean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Google</a:t>
            </a:r>
            <a:endParaRPr sz="2000" dirty="0">
              <a:latin typeface="+mj-ea"/>
              <a:ea typeface="+mj-e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pic>
        <p:nvPicPr>
          <p:cNvPr id="1028" name="Picture 4" descr="크롤링 차근차근 시작하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881" y="1165898"/>
            <a:ext cx="2495675" cy="189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728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DE4253-F9C4-4E01-9ED7-F1DD6BB179D8}"/>
              </a:ext>
            </a:extLst>
          </p:cNvPr>
          <p:cNvSpPr/>
          <p:nvPr/>
        </p:nvSpPr>
        <p:spPr>
          <a:xfrm>
            <a:off x="4068000" y="-1"/>
            <a:ext cx="8124000" cy="1604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7421C5-6359-4373-8C0F-52EB9F7A568D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95347"/>
                </a:solidFill>
                <a:effectLst/>
                <a:uLnTx/>
                <a:uFillTx/>
                <a:latin typeface="G마켓 산스 TTF Bold"/>
                <a:ea typeface="나눔스퀘어 Light"/>
                <a:cs typeface="+mn-cs"/>
              </a:rPr>
              <a:t>Part 2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95347"/>
              </a:solidFill>
              <a:effectLst/>
              <a:uLnTx/>
              <a:uFillTx/>
              <a:latin typeface="G마켓 산스 TTF Bold"/>
              <a:ea typeface="나눔스퀘어 Ligh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68E92E-70D6-48B9-A36D-CBC84EB5F64A}"/>
              </a:ext>
            </a:extLst>
          </p:cNvPr>
          <p:cNvSpPr txBox="1"/>
          <p:nvPr/>
        </p:nvSpPr>
        <p:spPr>
          <a:xfrm>
            <a:off x="1061630" y="320188"/>
            <a:ext cx="2820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srgbClr val="59534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연구과제 내용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595347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D3F6B23-C0A9-4F60-BE25-6D8D4336830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209C32-649E-41A1-A4A9-B5EC478BC5F6}"/>
              </a:ext>
            </a:extLst>
          </p:cNvPr>
          <p:cNvSpPr/>
          <p:nvPr/>
        </p:nvSpPr>
        <p:spPr>
          <a:xfrm>
            <a:off x="0" y="-2"/>
            <a:ext cx="20340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D9401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718B33-6FF0-4E17-A1F7-DC82DC8C8163}"/>
              </a:ext>
            </a:extLst>
          </p:cNvPr>
          <p:cNvSpPr/>
          <p:nvPr/>
        </p:nvSpPr>
        <p:spPr>
          <a:xfrm>
            <a:off x="2034000" y="0"/>
            <a:ext cx="20340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D9401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sp>
        <p:nvSpPr>
          <p:cNvPr id="17" name="Google Shape;344;p16">
            <a:extLst>
              <a:ext uri="{FF2B5EF4-FFF2-40B4-BE49-F238E27FC236}">
                <a16:creationId xmlns:a16="http://schemas.microsoft.com/office/drawing/2014/main" id="{3A482A49-3BC7-4ACF-83C5-4A8EC483074F}"/>
              </a:ext>
            </a:extLst>
          </p:cNvPr>
          <p:cNvSpPr txBox="1"/>
          <p:nvPr/>
        </p:nvSpPr>
        <p:spPr>
          <a:xfrm>
            <a:off x="1262065" y="1249755"/>
            <a:ext cx="10186595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altLang="ko-KR" sz="2200" b="1" dirty="0">
                <a:solidFill>
                  <a:srgbClr val="000000"/>
                </a:solidFill>
                <a:latin typeface="+mj-ea"/>
                <a:ea typeface="+mj-ea"/>
                <a:cs typeface="Malgun Gothic"/>
                <a:sym typeface="Malgun Gothic"/>
              </a:rPr>
              <a:t>2</a:t>
            </a:r>
            <a:r>
              <a:rPr lang="en-US" altLang="ko-KR" sz="2200" b="1" i="0" u="none" strike="noStrike" cap="none" dirty="0" smtClean="0">
                <a:solidFill>
                  <a:srgbClr val="000000"/>
                </a:solidFill>
                <a:latin typeface="+mj-ea"/>
                <a:ea typeface="+mj-ea"/>
                <a:cs typeface="Malgun Gothic"/>
                <a:sym typeface="Malgun Gothic"/>
              </a:rPr>
              <a:t>)  </a:t>
            </a:r>
            <a:r>
              <a:rPr lang="ko-KR" altLang="en-US" sz="2200" b="1" i="0" u="none" strike="noStrike" cap="none" dirty="0" err="1">
                <a:solidFill>
                  <a:srgbClr val="000000"/>
                </a:solidFill>
                <a:latin typeface="+mj-ea"/>
                <a:ea typeface="+mj-ea"/>
                <a:cs typeface="Malgun Gothic"/>
                <a:sym typeface="Malgun Gothic"/>
              </a:rPr>
              <a:t>딥러닝</a:t>
            </a:r>
            <a:r>
              <a:rPr lang="en-US" altLang="ko-KR" sz="2200" b="1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Malgun Gothic"/>
                <a:sym typeface="Malgun Gothic"/>
              </a:rPr>
              <a:t> </a:t>
            </a:r>
            <a:r>
              <a:rPr lang="ko-KR" altLang="en-US" sz="2200" b="1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Malgun Gothic"/>
                <a:sym typeface="Malgun Gothic"/>
              </a:rPr>
              <a:t>기반 관상어 질병 인식 모델 개발</a:t>
            </a:r>
            <a:endParaRPr lang="ko-KR" altLang="en-US" sz="1000" b="1" i="0" u="none" strike="noStrike" cap="none" dirty="0">
              <a:solidFill>
                <a:srgbClr val="000000"/>
              </a:solidFill>
              <a:latin typeface="+mj-ea"/>
              <a:ea typeface="+mj-ea"/>
              <a:cs typeface="Malgun Gothic"/>
              <a:sym typeface="Malgun Gothic"/>
            </a:endParaRPr>
          </a:p>
          <a:p>
            <a:pPr lvl="1">
              <a:lnSpc>
                <a:spcPct val="150000"/>
              </a:lnSpc>
            </a:pPr>
            <a:r>
              <a:rPr lang="ko-KR" sz="2000" b="1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□ </a:t>
            </a:r>
            <a:r>
              <a:rPr lang="ko-KR" altLang="en-US" sz="2000" b="1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관상어 종 분류</a:t>
            </a:r>
            <a:endParaRPr sz="2000" dirty="0">
              <a:latin typeface="+mj-ea"/>
              <a:ea typeface="+mj-e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pic>
        <p:nvPicPr>
          <p:cNvPr id="14" name="Google Shape;426;p20" descr="EMB000036602b91">
            <a:extLst>
              <a:ext uri="{FF2B5EF4-FFF2-40B4-BE49-F238E27FC236}">
                <a16:creationId xmlns:a16="http://schemas.microsoft.com/office/drawing/2014/main" id="{81722345-B1E7-4BB9-91DD-18F80257D38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39946" y="2315133"/>
            <a:ext cx="5112107" cy="257410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427;p20">
            <a:extLst>
              <a:ext uri="{FF2B5EF4-FFF2-40B4-BE49-F238E27FC236}">
                <a16:creationId xmlns:a16="http://schemas.microsoft.com/office/drawing/2014/main" id="{98117D7D-616A-4B6C-972C-B2EC78597B9D}"/>
              </a:ext>
            </a:extLst>
          </p:cNvPr>
          <p:cNvSpPr txBox="1"/>
          <p:nvPr/>
        </p:nvSpPr>
        <p:spPr>
          <a:xfrm>
            <a:off x="2258016" y="5169808"/>
            <a:ext cx="8194691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ko-KR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물고기에 </a:t>
            </a:r>
            <a:r>
              <a:rPr lang="ko-KR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대한 </a:t>
            </a:r>
            <a:r>
              <a:rPr lang="ko-KR" dirty="0" err="1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Classification은</a:t>
            </a:r>
            <a:r>
              <a:rPr lang="ko-KR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ko-KR" dirty="0" err="1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Image</a:t>
            </a:r>
            <a:r>
              <a:rPr lang="ko-KR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ko-KR" dirty="0" err="1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Detection에</a:t>
            </a:r>
            <a:r>
              <a:rPr lang="ko-KR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최적화된 모델로 잘 알려진 </a:t>
            </a:r>
            <a:r>
              <a:rPr lang="ko-KR" dirty="0" err="1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YOLO를</a:t>
            </a:r>
            <a:r>
              <a:rPr lang="ko-KR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이용하며 이 중 동작 속도가 빠르고 환경 접근성이 좋은 v5의 버전 즉, </a:t>
            </a:r>
            <a:r>
              <a:rPr lang="ko-KR" b="1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YOLOv5</a:t>
            </a:r>
            <a:r>
              <a:rPr lang="ko-KR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모델과 </a:t>
            </a:r>
            <a:r>
              <a:rPr lang="ko-KR" dirty="0" err="1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파이썬</a:t>
            </a:r>
            <a:r>
              <a:rPr lang="ko-KR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ko-KR" dirty="0" err="1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딥러닝</a:t>
            </a:r>
            <a:r>
              <a:rPr lang="ko-KR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라이브러리인 </a:t>
            </a:r>
            <a:r>
              <a:rPr lang="ko-KR" dirty="0" err="1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Pytorch</a:t>
            </a:r>
            <a:r>
              <a:rPr lang="ko-KR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사용.</a:t>
            </a:r>
            <a:endParaRPr dirty="0">
              <a:solidFill>
                <a:schemeClr val="dk1"/>
              </a:solidFill>
              <a:latin typeface="+mn-ea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28182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DE4253-F9C4-4E01-9ED7-F1DD6BB179D8}"/>
              </a:ext>
            </a:extLst>
          </p:cNvPr>
          <p:cNvSpPr/>
          <p:nvPr/>
        </p:nvSpPr>
        <p:spPr>
          <a:xfrm>
            <a:off x="4068000" y="-1"/>
            <a:ext cx="8124000" cy="1604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7421C5-6359-4373-8C0F-52EB9F7A568D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95347"/>
                </a:solidFill>
                <a:effectLst/>
                <a:uLnTx/>
                <a:uFillTx/>
                <a:latin typeface="G마켓 산스 TTF Bold"/>
                <a:ea typeface="나눔스퀘어 Light"/>
                <a:cs typeface="+mn-cs"/>
              </a:rPr>
              <a:t>Part 2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95347"/>
              </a:solidFill>
              <a:effectLst/>
              <a:uLnTx/>
              <a:uFillTx/>
              <a:latin typeface="G마켓 산스 TTF Bold"/>
              <a:ea typeface="나눔스퀘어 Ligh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68E92E-70D6-48B9-A36D-CBC84EB5F64A}"/>
              </a:ext>
            </a:extLst>
          </p:cNvPr>
          <p:cNvSpPr txBox="1"/>
          <p:nvPr/>
        </p:nvSpPr>
        <p:spPr>
          <a:xfrm>
            <a:off x="1061630" y="320188"/>
            <a:ext cx="2820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srgbClr val="59534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연구과제 내용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595347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D3F6B23-C0A9-4F60-BE25-6D8D4336830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209C32-649E-41A1-A4A9-B5EC478BC5F6}"/>
              </a:ext>
            </a:extLst>
          </p:cNvPr>
          <p:cNvSpPr/>
          <p:nvPr/>
        </p:nvSpPr>
        <p:spPr>
          <a:xfrm>
            <a:off x="0" y="-2"/>
            <a:ext cx="20340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D9401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718B33-6FF0-4E17-A1F7-DC82DC8C8163}"/>
              </a:ext>
            </a:extLst>
          </p:cNvPr>
          <p:cNvSpPr/>
          <p:nvPr/>
        </p:nvSpPr>
        <p:spPr>
          <a:xfrm>
            <a:off x="2034000" y="0"/>
            <a:ext cx="20340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D9401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sp>
        <p:nvSpPr>
          <p:cNvPr id="17" name="Google Shape;344;p16">
            <a:extLst>
              <a:ext uri="{FF2B5EF4-FFF2-40B4-BE49-F238E27FC236}">
                <a16:creationId xmlns:a16="http://schemas.microsoft.com/office/drawing/2014/main" id="{3A482A49-3BC7-4ACF-83C5-4A8EC483074F}"/>
              </a:ext>
            </a:extLst>
          </p:cNvPr>
          <p:cNvSpPr txBox="1"/>
          <p:nvPr/>
        </p:nvSpPr>
        <p:spPr>
          <a:xfrm>
            <a:off x="1262065" y="1249755"/>
            <a:ext cx="10186595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altLang="ko-KR" sz="2200" b="1" dirty="0">
                <a:solidFill>
                  <a:srgbClr val="000000"/>
                </a:solidFill>
                <a:latin typeface="+mj-ea"/>
                <a:ea typeface="+mj-ea"/>
                <a:cs typeface="Malgun Gothic"/>
                <a:sym typeface="Malgun Gothic"/>
              </a:rPr>
              <a:t>2</a:t>
            </a:r>
            <a:r>
              <a:rPr lang="en-US" altLang="ko-KR" sz="2200" b="1" i="0" u="none" strike="noStrike" cap="none" dirty="0" smtClean="0">
                <a:solidFill>
                  <a:srgbClr val="000000"/>
                </a:solidFill>
                <a:latin typeface="+mj-ea"/>
                <a:ea typeface="+mj-ea"/>
                <a:cs typeface="Malgun Gothic"/>
                <a:sym typeface="Malgun Gothic"/>
              </a:rPr>
              <a:t>)  </a:t>
            </a:r>
            <a:r>
              <a:rPr lang="ko-KR" altLang="en-US" sz="2200" b="1" i="0" u="none" strike="noStrike" cap="none" dirty="0" err="1">
                <a:solidFill>
                  <a:srgbClr val="000000"/>
                </a:solidFill>
                <a:latin typeface="+mj-ea"/>
                <a:ea typeface="+mj-ea"/>
                <a:cs typeface="Malgun Gothic"/>
                <a:sym typeface="Malgun Gothic"/>
              </a:rPr>
              <a:t>딥러닝</a:t>
            </a:r>
            <a:r>
              <a:rPr lang="en-US" altLang="ko-KR" sz="2200" b="1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Malgun Gothic"/>
                <a:sym typeface="Malgun Gothic"/>
              </a:rPr>
              <a:t> </a:t>
            </a:r>
            <a:r>
              <a:rPr lang="ko-KR" altLang="en-US" sz="2200" b="1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Malgun Gothic"/>
                <a:sym typeface="Malgun Gothic"/>
              </a:rPr>
              <a:t>기반 관상어 질병 인식 모델 개발</a:t>
            </a:r>
            <a:endParaRPr lang="ko-KR" altLang="en-US" sz="1000" b="1" i="0" u="none" strike="noStrike" cap="none" dirty="0">
              <a:solidFill>
                <a:srgbClr val="000000"/>
              </a:solidFill>
              <a:latin typeface="+mj-ea"/>
              <a:ea typeface="+mj-ea"/>
              <a:cs typeface="Malgun Gothic"/>
              <a:sym typeface="Malgun Gothic"/>
            </a:endParaRPr>
          </a:p>
          <a:p>
            <a:pPr lvl="1">
              <a:lnSpc>
                <a:spcPct val="150000"/>
              </a:lnSpc>
            </a:pPr>
            <a:r>
              <a:rPr lang="ko-KR" sz="2000" b="1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□ </a:t>
            </a:r>
            <a:r>
              <a:rPr lang="ko-KR" altLang="en-US" sz="2000" b="1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관상어 종 분류</a:t>
            </a:r>
            <a:endParaRPr sz="2000" dirty="0">
              <a:latin typeface="+mj-ea"/>
              <a:ea typeface="+mj-e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pic>
        <p:nvPicPr>
          <p:cNvPr id="13" name="Google Shape;450;p21" descr="EMB000036602b9c">
            <a:extLst>
              <a:ext uri="{FF2B5EF4-FFF2-40B4-BE49-F238E27FC236}">
                <a16:creationId xmlns:a16="http://schemas.microsoft.com/office/drawing/2014/main" id="{3099D33E-8F2D-4772-A843-E48954CC816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41826" y="2511591"/>
            <a:ext cx="7108348" cy="2255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448;p21">
            <a:extLst>
              <a:ext uri="{FF2B5EF4-FFF2-40B4-BE49-F238E27FC236}">
                <a16:creationId xmlns:a16="http://schemas.microsoft.com/office/drawing/2014/main" id="{61B5BB0B-DDFD-4651-9452-05F374E5F09F}"/>
              </a:ext>
            </a:extLst>
          </p:cNvPr>
          <p:cNvSpPr txBox="1"/>
          <p:nvPr/>
        </p:nvSpPr>
        <p:spPr>
          <a:xfrm>
            <a:off x="2384327" y="4887740"/>
            <a:ext cx="7693528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관상어 종마다 어떤 질병 또는 기생충에 잘 걸린다는 종 별 특성을 모델 구축 시 반영한다면 질병 및 기생충 검출에 대한 정확도를 높일  수 있으며 관상어에 대한 정보나 추천 기능을 제공 시에도 이용 가능함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.</a:t>
            </a:r>
            <a:endParaRPr lang="ko-KR" altLang="en-US" b="0" i="0" u="none" strike="noStrike" cap="none" dirty="0">
              <a:solidFill>
                <a:srgbClr val="000000"/>
              </a:solidFill>
              <a:latin typeface="+mn-ea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09330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DE4253-F9C4-4E01-9ED7-F1DD6BB179D8}"/>
              </a:ext>
            </a:extLst>
          </p:cNvPr>
          <p:cNvSpPr/>
          <p:nvPr/>
        </p:nvSpPr>
        <p:spPr>
          <a:xfrm>
            <a:off x="4068000" y="-1"/>
            <a:ext cx="8124000" cy="1604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7421C5-6359-4373-8C0F-52EB9F7A568D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95347"/>
                </a:solidFill>
                <a:effectLst/>
                <a:uLnTx/>
                <a:uFillTx/>
                <a:latin typeface="G마켓 산스 TTF Bold"/>
                <a:ea typeface="나눔스퀘어 Light"/>
                <a:cs typeface="+mn-cs"/>
              </a:rPr>
              <a:t>Part 2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95347"/>
              </a:solidFill>
              <a:effectLst/>
              <a:uLnTx/>
              <a:uFillTx/>
              <a:latin typeface="G마켓 산스 TTF Bold"/>
              <a:ea typeface="나눔스퀘어 Ligh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68E92E-70D6-48B9-A36D-CBC84EB5F64A}"/>
              </a:ext>
            </a:extLst>
          </p:cNvPr>
          <p:cNvSpPr txBox="1"/>
          <p:nvPr/>
        </p:nvSpPr>
        <p:spPr>
          <a:xfrm>
            <a:off x="1061630" y="320188"/>
            <a:ext cx="2820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srgbClr val="59534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연구과제 내용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595347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D3F6B23-C0A9-4F60-BE25-6D8D4336830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209C32-649E-41A1-A4A9-B5EC478BC5F6}"/>
              </a:ext>
            </a:extLst>
          </p:cNvPr>
          <p:cNvSpPr/>
          <p:nvPr/>
        </p:nvSpPr>
        <p:spPr>
          <a:xfrm>
            <a:off x="0" y="-2"/>
            <a:ext cx="20340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D9401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718B33-6FF0-4E17-A1F7-DC82DC8C8163}"/>
              </a:ext>
            </a:extLst>
          </p:cNvPr>
          <p:cNvSpPr/>
          <p:nvPr/>
        </p:nvSpPr>
        <p:spPr>
          <a:xfrm>
            <a:off x="2034000" y="0"/>
            <a:ext cx="20340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D9401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sp>
        <p:nvSpPr>
          <p:cNvPr id="17" name="Google Shape;344;p16">
            <a:extLst>
              <a:ext uri="{FF2B5EF4-FFF2-40B4-BE49-F238E27FC236}">
                <a16:creationId xmlns:a16="http://schemas.microsoft.com/office/drawing/2014/main" id="{3A482A49-3BC7-4ACF-83C5-4A8EC483074F}"/>
              </a:ext>
            </a:extLst>
          </p:cNvPr>
          <p:cNvSpPr txBox="1"/>
          <p:nvPr/>
        </p:nvSpPr>
        <p:spPr>
          <a:xfrm>
            <a:off x="1262065" y="1249755"/>
            <a:ext cx="10186595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altLang="ko-KR" sz="2200" b="1" dirty="0">
                <a:solidFill>
                  <a:srgbClr val="000000"/>
                </a:solidFill>
                <a:latin typeface="+mj-ea"/>
                <a:ea typeface="+mj-ea"/>
                <a:cs typeface="Malgun Gothic"/>
                <a:sym typeface="Malgun Gothic"/>
              </a:rPr>
              <a:t>2</a:t>
            </a:r>
            <a:r>
              <a:rPr lang="en-US" altLang="ko-KR" sz="2200" b="1" i="0" u="none" strike="noStrike" cap="none" dirty="0" smtClean="0">
                <a:solidFill>
                  <a:srgbClr val="000000"/>
                </a:solidFill>
                <a:latin typeface="+mj-ea"/>
                <a:ea typeface="+mj-ea"/>
                <a:cs typeface="Malgun Gothic"/>
                <a:sym typeface="Malgun Gothic"/>
              </a:rPr>
              <a:t>)  </a:t>
            </a:r>
            <a:r>
              <a:rPr lang="ko-KR" altLang="en-US" sz="2200" b="1" i="0" u="none" strike="noStrike" cap="none" dirty="0" err="1">
                <a:solidFill>
                  <a:srgbClr val="000000"/>
                </a:solidFill>
                <a:latin typeface="+mj-ea"/>
                <a:ea typeface="+mj-ea"/>
                <a:cs typeface="Malgun Gothic"/>
                <a:sym typeface="Malgun Gothic"/>
              </a:rPr>
              <a:t>딥러닝</a:t>
            </a:r>
            <a:r>
              <a:rPr lang="en-US" altLang="ko-KR" sz="2200" b="1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Malgun Gothic"/>
                <a:sym typeface="Malgun Gothic"/>
              </a:rPr>
              <a:t> </a:t>
            </a:r>
            <a:r>
              <a:rPr lang="ko-KR" altLang="en-US" sz="2200" b="1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Malgun Gothic"/>
                <a:sym typeface="Malgun Gothic"/>
              </a:rPr>
              <a:t>기반 관상어 질병 인식 모델 개발</a:t>
            </a:r>
            <a:endParaRPr lang="ko-KR" altLang="en-US" sz="1000" b="1" i="0" u="none" strike="noStrike" cap="none" dirty="0">
              <a:solidFill>
                <a:srgbClr val="000000"/>
              </a:solidFill>
              <a:latin typeface="+mj-ea"/>
              <a:ea typeface="+mj-ea"/>
              <a:cs typeface="Malgun Gothic"/>
              <a:sym typeface="Malgun Gothic"/>
            </a:endParaRPr>
          </a:p>
          <a:p>
            <a:pPr lvl="1">
              <a:lnSpc>
                <a:spcPct val="150000"/>
              </a:lnSpc>
            </a:pPr>
            <a:r>
              <a:rPr lang="ko-KR" sz="2000" b="1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□ </a:t>
            </a:r>
            <a:r>
              <a:rPr lang="ko-KR" altLang="en-US" sz="2000" b="1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기생충 검출</a:t>
            </a:r>
            <a:endParaRPr sz="2000" dirty="0">
              <a:latin typeface="+mj-ea"/>
              <a:ea typeface="+mj-e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pic>
        <p:nvPicPr>
          <p:cNvPr id="14" name="Google Shape;474;p22" descr="EMB000036602ba2">
            <a:extLst>
              <a:ext uri="{FF2B5EF4-FFF2-40B4-BE49-F238E27FC236}">
                <a16:creationId xmlns:a16="http://schemas.microsoft.com/office/drawing/2014/main" id="{56BEBDDB-F42C-4E50-B0D0-3BAE75EEE4D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37715" y="2457475"/>
            <a:ext cx="1943100" cy="1497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76;p22" descr="EMB000036602ba5">
            <a:extLst>
              <a:ext uri="{FF2B5EF4-FFF2-40B4-BE49-F238E27FC236}">
                <a16:creationId xmlns:a16="http://schemas.microsoft.com/office/drawing/2014/main" id="{CD436C6B-5BE3-4110-8053-03E3DE27A5E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8701" y="2444980"/>
            <a:ext cx="1951038" cy="1503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471;p22">
            <a:extLst>
              <a:ext uri="{FF2B5EF4-FFF2-40B4-BE49-F238E27FC236}">
                <a16:creationId xmlns:a16="http://schemas.microsoft.com/office/drawing/2014/main" id="{57C3E091-1873-4F56-8FD8-3ECECA7ED82C}"/>
              </a:ext>
            </a:extLst>
          </p:cNvPr>
          <p:cNvSpPr txBox="1"/>
          <p:nvPr/>
        </p:nvSpPr>
        <p:spPr>
          <a:xfrm>
            <a:off x="1392165" y="4430272"/>
            <a:ext cx="976488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Char char="-"/>
            </a:pPr>
            <a:r>
              <a:rPr lang="ko-KR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관상어 기생충의 경우 Yolov5의 </a:t>
            </a:r>
            <a:r>
              <a:rPr lang="ko-KR" dirty="0" err="1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Image</a:t>
            </a:r>
            <a:r>
              <a:rPr lang="ko-KR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ko-KR" dirty="0" err="1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Detection</a:t>
            </a:r>
            <a:r>
              <a:rPr lang="ko-KR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모델은 작은 </a:t>
            </a:r>
            <a:r>
              <a:rPr lang="ko-KR" dirty="0" err="1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Object의</a:t>
            </a:r>
            <a:r>
              <a:rPr lang="ko-KR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특징을 잘 잡아내지 못한다는 단점을 가지고 있기 때문에 단일 모델로 사용하기에는 정확성이 떨어짐.</a:t>
            </a:r>
            <a:endParaRPr lang="en-US" altLang="ko-KR" dirty="0">
              <a:solidFill>
                <a:schemeClr val="dk1"/>
              </a:solidFill>
              <a:latin typeface="+mn-ea"/>
              <a:cs typeface="Malgun Gothic"/>
              <a:sym typeface="Malgun Gothic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ko-KR" sz="800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</a:t>
            </a:r>
            <a:endParaRPr sz="800" dirty="0">
              <a:latin typeface="+mn-ea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Char char="-"/>
            </a:pPr>
            <a:r>
              <a:rPr lang="ko-KR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이에 대한 해결 방안으로 </a:t>
            </a:r>
            <a:r>
              <a:rPr lang="ko-KR" dirty="0" err="1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Semantic</a:t>
            </a:r>
            <a:r>
              <a:rPr lang="ko-KR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ko-KR" dirty="0" err="1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Segmentation</a:t>
            </a:r>
            <a:r>
              <a:rPr lang="ko-KR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ko-KR" dirty="0" err="1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model과</a:t>
            </a:r>
            <a:r>
              <a:rPr lang="ko-KR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Yolov5 </a:t>
            </a:r>
            <a:r>
              <a:rPr lang="ko-KR" dirty="0" err="1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model을</a:t>
            </a:r>
            <a:r>
              <a:rPr lang="ko-KR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ko-KR" dirty="0" err="1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Ensemble</a:t>
            </a:r>
            <a:r>
              <a:rPr lang="ko-KR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하여 </a:t>
            </a:r>
            <a:r>
              <a:rPr lang="ko-KR" dirty="0" err="1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Voting한</a:t>
            </a:r>
            <a:r>
              <a:rPr lang="ko-KR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결과를 통해 기생충의 유무에 대한 값 또는 확률 결과를 도출함.</a:t>
            </a:r>
            <a:endParaRPr dirty="0">
              <a:solidFill>
                <a:schemeClr val="dk1"/>
              </a:solidFill>
              <a:latin typeface="+mn-ea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31450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4324E0-D3B1-471E-921C-959468C8C6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15F40F1-9DD6-4D39-A8A1-E3506E4DBD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D60206C-EBFC-4B9A-A3C4-119F1014E2DB}"/>
              </a:ext>
            </a:extLst>
          </p:cNvPr>
          <p:cNvGrpSpPr/>
          <p:nvPr/>
        </p:nvGrpSpPr>
        <p:grpSpPr>
          <a:xfrm>
            <a:off x="4000714" y="2579222"/>
            <a:ext cx="4190571" cy="1691166"/>
            <a:chOff x="4000714" y="2117558"/>
            <a:chExt cx="4190571" cy="169116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3C29B0-E781-460E-AF5D-96AF31D3B38A}"/>
                </a:ext>
              </a:extLst>
            </p:cNvPr>
            <p:cNvSpPr txBox="1"/>
            <p:nvPr/>
          </p:nvSpPr>
          <p:spPr>
            <a:xfrm>
              <a:off x="5087775" y="2117558"/>
              <a:ext cx="232146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Bold"/>
                  <a:ea typeface="나눔스퀘어 Light"/>
                  <a:cs typeface="+mn-cs"/>
                </a:rPr>
                <a:t>Part </a:t>
              </a:r>
              <a:r>
                <a:rPr lang="en-US" altLang="ko-KR" sz="5400" noProof="0" dirty="0">
                  <a:solidFill>
                    <a:prstClr val="white"/>
                  </a:solidFill>
                  <a:latin typeface="G마켓 산스 TTF Bold"/>
                  <a:ea typeface="나눔스퀘어 Light"/>
                </a:rPr>
                <a:t>3</a:t>
              </a:r>
              <a:r>
                <a:rPr kumimoji="0" lang="en-US" altLang="ko-KR" sz="5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Bold"/>
                  <a:ea typeface="나눔스퀘어 Light"/>
                  <a:cs typeface="+mn-cs"/>
                </a:rPr>
                <a:t>.</a:t>
              </a:r>
              <a:endParaRPr kumimoji="0" lang="ko-KR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Bold"/>
                <a:ea typeface="나눔스퀘어 Light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8819A3-E3ED-4F7F-8934-E429EA710645}"/>
                </a:ext>
              </a:extLst>
            </p:cNvPr>
            <p:cNvSpPr txBox="1"/>
            <p:nvPr/>
          </p:nvSpPr>
          <p:spPr>
            <a:xfrm>
              <a:off x="4000714" y="3100838"/>
              <a:ext cx="41905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0" b="0" i="0" u="none" strike="noStrike" kern="1200" cap="none" spc="-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Light"/>
                  <a:ea typeface="나눔스퀘어 Light"/>
                  <a:cs typeface="+mn-cs"/>
                </a:rPr>
                <a:t>활용방안 및 기대효과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5290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4324E0-D3B1-471E-921C-959468C8C6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15F40F1-9DD6-4D39-A8A1-E3506E4DBD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D60206C-EBFC-4B9A-A3C4-119F1014E2DB}"/>
              </a:ext>
            </a:extLst>
          </p:cNvPr>
          <p:cNvGrpSpPr/>
          <p:nvPr/>
        </p:nvGrpSpPr>
        <p:grpSpPr>
          <a:xfrm>
            <a:off x="4467187" y="2579222"/>
            <a:ext cx="3257623" cy="1691166"/>
            <a:chOff x="4467187" y="2117558"/>
            <a:chExt cx="3257623" cy="169116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3C29B0-E781-460E-AF5D-96AF31D3B38A}"/>
                </a:ext>
              </a:extLst>
            </p:cNvPr>
            <p:cNvSpPr txBox="1"/>
            <p:nvPr/>
          </p:nvSpPr>
          <p:spPr>
            <a:xfrm>
              <a:off x="5087775" y="2117558"/>
              <a:ext cx="201644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Bold"/>
                  <a:ea typeface="나눔스퀘어 Light"/>
                  <a:cs typeface="+mn-cs"/>
                </a:rPr>
                <a:t>Part </a:t>
              </a:r>
              <a:r>
                <a:rPr lang="en-US" altLang="ko-KR" sz="5400" dirty="0">
                  <a:solidFill>
                    <a:prstClr val="white"/>
                  </a:solidFill>
                  <a:latin typeface="G마켓 산스 TTF Bold"/>
                  <a:ea typeface="나눔스퀘어 Light"/>
                </a:rPr>
                <a:t>1</a:t>
              </a:r>
              <a:r>
                <a:rPr kumimoji="0" lang="en-US" altLang="ko-KR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Bold"/>
                  <a:ea typeface="나눔스퀘어 Light"/>
                  <a:cs typeface="+mn-cs"/>
                </a:rPr>
                <a:t>.</a:t>
              </a:r>
              <a:endParaRPr kumimoji="0" lang="ko-KR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Bold"/>
                <a:ea typeface="나눔스퀘어 Light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8819A3-E3ED-4F7F-8934-E429EA710645}"/>
                </a:ext>
              </a:extLst>
            </p:cNvPr>
            <p:cNvSpPr txBox="1"/>
            <p:nvPr/>
          </p:nvSpPr>
          <p:spPr>
            <a:xfrm>
              <a:off x="4467187" y="3100838"/>
              <a:ext cx="325762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0" b="0" i="0" u="none" strike="noStrike" kern="1200" cap="none" spc="-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Light"/>
                  <a:ea typeface="나눔스퀘어 Light"/>
                  <a:cs typeface="+mn-cs"/>
                </a:rPr>
                <a:t>연구과제 필요성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95836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DE4253-F9C4-4E01-9ED7-F1DD6BB179D8}"/>
              </a:ext>
            </a:extLst>
          </p:cNvPr>
          <p:cNvSpPr/>
          <p:nvPr/>
        </p:nvSpPr>
        <p:spPr>
          <a:xfrm>
            <a:off x="4068000" y="-1"/>
            <a:ext cx="8124000" cy="1604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7421C5-6359-4373-8C0F-52EB9F7A568D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95347"/>
                </a:solidFill>
                <a:effectLst/>
                <a:uLnTx/>
                <a:uFillTx/>
                <a:latin typeface="G마켓 산스 TTF Bold"/>
                <a:ea typeface="나눔스퀘어 Light"/>
                <a:cs typeface="+mn-cs"/>
              </a:rPr>
              <a:t>Part </a:t>
            </a:r>
            <a:r>
              <a:rPr lang="en-US" altLang="ko-KR" sz="1600" dirty="0">
                <a:solidFill>
                  <a:srgbClr val="595347"/>
                </a:solidFill>
                <a:latin typeface="G마켓 산스 TTF Bold"/>
                <a:ea typeface="나눔스퀘어 Light"/>
              </a:rPr>
              <a:t>4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95347"/>
              </a:solidFill>
              <a:effectLst/>
              <a:uLnTx/>
              <a:uFillTx/>
              <a:latin typeface="G마켓 산스 TTF Bold"/>
              <a:ea typeface="나눔스퀘어 Ligh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68E92E-70D6-48B9-A36D-CBC84EB5F64A}"/>
              </a:ext>
            </a:extLst>
          </p:cNvPr>
          <p:cNvSpPr txBox="1"/>
          <p:nvPr/>
        </p:nvSpPr>
        <p:spPr>
          <a:xfrm>
            <a:off x="1061630" y="320188"/>
            <a:ext cx="5035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3600" b="1" i="0" u="none" strike="noStrike" cap="none" dirty="0">
                <a:solidFill>
                  <a:srgbClr val="595347"/>
                </a:solidFill>
                <a:latin typeface="+mj-ea"/>
                <a:ea typeface="+mj-ea"/>
                <a:cs typeface="Malgun Gothic"/>
                <a:sym typeface="Malgun Gothic"/>
              </a:rPr>
              <a:t>연구개발성과의 활용방안</a:t>
            </a:r>
            <a:endParaRPr lang="ko-KR" altLang="en-US" sz="3600" b="1" dirty="0">
              <a:solidFill>
                <a:srgbClr val="595347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D3F6B23-C0A9-4F60-BE25-6D8D4336830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209C32-649E-41A1-A4A9-B5EC478BC5F6}"/>
              </a:ext>
            </a:extLst>
          </p:cNvPr>
          <p:cNvSpPr/>
          <p:nvPr/>
        </p:nvSpPr>
        <p:spPr>
          <a:xfrm>
            <a:off x="0" y="-2"/>
            <a:ext cx="20340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D9401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718B33-6FF0-4E17-A1F7-DC82DC8C8163}"/>
              </a:ext>
            </a:extLst>
          </p:cNvPr>
          <p:cNvSpPr/>
          <p:nvPr/>
        </p:nvSpPr>
        <p:spPr>
          <a:xfrm>
            <a:off x="2034000" y="0"/>
            <a:ext cx="20340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D9401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sp>
        <p:nvSpPr>
          <p:cNvPr id="9" name="Google Shape;560;p27">
            <a:extLst>
              <a:ext uri="{FF2B5EF4-FFF2-40B4-BE49-F238E27FC236}">
                <a16:creationId xmlns:a16="http://schemas.microsoft.com/office/drawing/2014/main" id="{E640745D-7C18-473E-BAB6-7FEA613116FC}"/>
              </a:ext>
            </a:extLst>
          </p:cNvPr>
          <p:cNvSpPr txBox="1"/>
          <p:nvPr/>
        </p:nvSpPr>
        <p:spPr>
          <a:xfrm>
            <a:off x="843848" y="966519"/>
            <a:ext cx="10506269" cy="6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lang="ko-KR" sz="2000" b="1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Malgun Gothic"/>
                <a:sym typeface="Malgun Gothic"/>
              </a:rPr>
              <a:t>□ 개발결과물의 활용분야 및 활용방안</a:t>
            </a:r>
            <a:endParaRPr lang="en-US" altLang="ko-KR" sz="2000" b="1" i="0" u="none" strike="noStrike" cap="none" dirty="0">
              <a:solidFill>
                <a:srgbClr val="000000"/>
              </a:solidFill>
              <a:latin typeface="+mj-ea"/>
              <a:ea typeface="+mj-ea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endParaRPr sz="800" b="1" i="0" u="none" strike="noStrike" cap="none" dirty="0">
              <a:solidFill>
                <a:srgbClr val="000000"/>
              </a:solidFill>
              <a:latin typeface="+mj-ea"/>
              <a:ea typeface="+mj-ea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AutoNum type="arabicParenBoth"/>
            </a:pPr>
            <a:r>
              <a:rPr lang="en-US" altLang="ko-KR" sz="1800" i="0" u="none" strike="noStrike" cap="none" dirty="0" smtClean="0">
                <a:solidFill>
                  <a:srgbClr val="000000"/>
                </a:solidFill>
                <a:latin typeface="+mj-ea"/>
                <a:ea typeface="+mj-ea"/>
                <a:cs typeface="Malgun Gothic"/>
                <a:sym typeface="Malgun Gothic"/>
              </a:rPr>
              <a:t> </a:t>
            </a:r>
            <a:r>
              <a:rPr lang="ko-KR" sz="1800" i="0" u="none" strike="noStrike" cap="none" dirty="0" smtClean="0">
                <a:solidFill>
                  <a:srgbClr val="000000"/>
                </a:solidFill>
                <a:latin typeface="+mj-ea"/>
                <a:ea typeface="+mj-ea"/>
                <a:cs typeface="Malgun Gothic"/>
                <a:sym typeface="Malgun Gothic"/>
              </a:rPr>
              <a:t>관상어 </a:t>
            </a:r>
            <a:r>
              <a:rPr lang="ko-KR" sz="1800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Malgun Gothic"/>
                <a:sym typeface="Malgun Gothic"/>
              </a:rPr>
              <a:t>정보 제공 및 적합한 관상어 추천</a:t>
            </a:r>
            <a:endParaRPr sz="1800" dirty="0">
              <a:solidFill>
                <a:srgbClr val="000000"/>
              </a:solidFill>
              <a:latin typeface="+mj-ea"/>
              <a:ea typeface="+mj-ea"/>
              <a:cs typeface="Malgun Gothic"/>
              <a:sym typeface="Malgun Gothic"/>
            </a:endParaRPr>
          </a:p>
          <a:p>
            <a:pPr lvl="1">
              <a:lnSpc>
                <a:spcPct val="150000"/>
              </a:lnSpc>
              <a:buClr>
                <a:srgbClr val="000000"/>
              </a:buClr>
              <a:buSzPts val="1400"/>
            </a:pPr>
            <a:r>
              <a:rPr lang="ko-KR" sz="1600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원하는 관상어 선택 시 해당 어류 정보와 여러 이미지들을 제공하거나 개개인의 요구사항에 맞는 관상어를 추천해주는 기능 등을 제공할 수 있음.</a:t>
            </a:r>
            <a:endParaRPr sz="1600" dirty="0">
              <a:latin typeface="+mn-ea"/>
            </a:endParaRPr>
          </a:p>
          <a:p>
            <a:pPr marL="285750" marR="0" lvl="0" indent="-234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endParaRPr sz="800" dirty="0">
              <a:solidFill>
                <a:srgbClr val="000000"/>
              </a:solidFill>
              <a:latin typeface="+mj-ea"/>
              <a:ea typeface="+mj-ea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0000"/>
                </a:solidFill>
                <a:latin typeface="+mj-ea"/>
                <a:ea typeface="+mj-ea"/>
                <a:cs typeface="Malgun Gothic"/>
                <a:sym typeface="Malgun Gothic"/>
              </a:rPr>
              <a:t>(2) 어류 기생충 검출</a:t>
            </a:r>
            <a:endParaRPr sz="1800" dirty="0">
              <a:solidFill>
                <a:srgbClr val="000000"/>
              </a:solidFill>
              <a:latin typeface="+mj-ea"/>
              <a:ea typeface="+mj-ea"/>
              <a:cs typeface="Malgun Gothic"/>
              <a:sym typeface="Malgun Gothic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ko-KR" sz="1600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기생충 검출 모델에 이미지를 넣으면 픽셀 단위로 분석하여 기생충과 유사한 </a:t>
            </a:r>
            <a:r>
              <a:rPr lang="en-US" altLang="ko-KR" sz="1600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F</a:t>
            </a:r>
            <a:r>
              <a:rPr lang="ko-KR" sz="1600" dirty="0" err="1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eature를</a:t>
            </a:r>
            <a:r>
              <a:rPr lang="ko-KR" sz="1600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가진 것을 찾아내는 작업을 수행하여 해당 위치를 결과로 표시함. 해당 기능은 기생충이 다른 관상어에게 옮기지 않도록 초기에 예방하는 데에 효과적으로 활용 가능.</a:t>
            </a:r>
            <a:endParaRPr sz="1600" dirty="0">
              <a:latin typeface="+mn-e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000000"/>
              </a:solidFill>
              <a:latin typeface="+mj-ea"/>
              <a:ea typeface="+mj-ea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Malgun Gothic"/>
                <a:sym typeface="Malgun Gothic"/>
              </a:rPr>
              <a:t>(3) 다양한 산업 분야에 적용 가능</a:t>
            </a:r>
            <a:endParaRPr sz="1800" i="0" u="none" strike="noStrike" cap="none" dirty="0">
              <a:solidFill>
                <a:srgbClr val="000000"/>
              </a:solidFill>
              <a:latin typeface="+mj-ea"/>
              <a:ea typeface="+mj-ea"/>
              <a:cs typeface="Malgun Gothic"/>
              <a:sym typeface="Malgun Gothic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ko-KR" sz="1600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제안하는 관상어 분류 및 기생충 검출 모델은 가정에서 기르는 관상어를 주요 타겟으로 연구개발이 진행되고 있지만, </a:t>
            </a:r>
            <a:r>
              <a:rPr lang="ko-KR" sz="1600" dirty="0" err="1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아쿠아리움과</a:t>
            </a:r>
            <a:r>
              <a:rPr lang="ko-KR" sz="1600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같은 곳에서 영상을 통한 실시간 정보 안내 사전 등으로 활용되거나 모델 기능을 추가시켜서 어류 양식장에서 병든 물고기나 기생충이 있는 물고기를 분류하는 데에 활용하여 편의성 및 산업 자동화에 도움을 줄 수 있음.</a:t>
            </a:r>
            <a:endParaRPr sz="1600" dirty="0">
              <a:solidFill>
                <a:schemeClr val="dk1"/>
              </a:solidFill>
              <a:latin typeface="+mn-ea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+mj-ea"/>
              <a:ea typeface="+mj-ea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 dirty="0">
              <a:solidFill>
                <a:srgbClr val="000000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5BB1CC-1F16-4D19-9218-3112D6457248}"/>
              </a:ext>
            </a:extLst>
          </p:cNvPr>
          <p:cNvSpPr/>
          <p:nvPr/>
        </p:nvSpPr>
        <p:spPr>
          <a:xfrm>
            <a:off x="4068000" y="-3979"/>
            <a:ext cx="20340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D9401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AD4929-006B-4430-8BD0-584679353AAF}"/>
              </a:ext>
            </a:extLst>
          </p:cNvPr>
          <p:cNvSpPr/>
          <p:nvPr/>
        </p:nvSpPr>
        <p:spPr>
          <a:xfrm>
            <a:off x="6102000" y="-6"/>
            <a:ext cx="20340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D9401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00557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DE4253-F9C4-4E01-9ED7-F1DD6BB179D8}"/>
              </a:ext>
            </a:extLst>
          </p:cNvPr>
          <p:cNvSpPr/>
          <p:nvPr/>
        </p:nvSpPr>
        <p:spPr>
          <a:xfrm>
            <a:off x="4068000" y="-1"/>
            <a:ext cx="8124000" cy="1604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7421C5-6359-4373-8C0F-52EB9F7A568D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95347"/>
                </a:solidFill>
                <a:effectLst/>
                <a:uLnTx/>
                <a:uFillTx/>
                <a:latin typeface="G마켓 산스 TTF Bold"/>
                <a:ea typeface="나눔스퀘어 Light"/>
                <a:cs typeface="+mn-cs"/>
              </a:rPr>
              <a:t>Part </a:t>
            </a:r>
            <a:r>
              <a:rPr lang="en-US" altLang="ko-KR" sz="1600" dirty="0">
                <a:solidFill>
                  <a:srgbClr val="595347"/>
                </a:solidFill>
                <a:latin typeface="G마켓 산스 TTF Bold"/>
                <a:ea typeface="나눔스퀘어 Light"/>
              </a:rPr>
              <a:t>4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95347"/>
              </a:solidFill>
              <a:effectLst/>
              <a:uLnTx/>
              <a:uFillTx/>
              <a:latin typeface="G마켓 산스 TTF Bold"/>
              <a:ea typeface="나눔스퀘어 Ligh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68E92E-70D6-48B9-A36D-CBC84EB5F64A}"/>
              </a:ext>
            </a:extLst>
          </p:cNvPr>
          <p:cNvSpPr txBox="1"/>
          <p:nvPr/>
        </p:nvSpPr>
        <p:spPr>
          <a:xfrm>
            <a:off x="1061630" y="320188"/>
            <a:ext cx="5035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3600" b="1" i="0" u="none" strike="noStrike" cap="none" dirty="0">
                <a:solidFill>
                  <a:srgbClr val="595347"/>
                </a:solidFill>
                <a:latin typeface="+mj-ea"/>
                <a:ea typeface="+mj-ea"/>
                <a:cs typeface="Malgun Gothic"/>
                <a:sym typeface="Malgun Gothic"/>
              </a:rPr>
              <a:t>연구개발성과의 활용방안</a:t>
            </a:r>
            <a:endParaRPr lang="ko-KR" altLang="en-US" sz="3600" b="1" dirty="0">
              <a:solidFill>
                <a:srgbClr val="595347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D3F6B23-C0A9-4F60-BE25-6D8D4336830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209C32-649E-41A1-A4A9-B5EC478BC5F6}"/>
              </a:ext>
            </a:extLst>
          </p:cNvPr>
          <p:cNvSpPr/>
          <p:nvPr/>
        </p:nvSpPr>
        <p:spPr>
          <a:xfrm>
            <a:off x="0" y="-2"/>
            <a:ext cx="20340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D9401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718B33-6FF0-4E17-A1F7-DC82DC8C8163}"/>
              </a:ext>
            </a:extLst>
          </p:cNvPr>
          <p:cNvSpPr/>
          <p:nvPr/>
        </p:nvSpPr>
        <p:spPr>
          <a:xfrm>
            <a:off x="2034000" y="0"/>
            <a:ext cx="20340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D9401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sp>
        <p:nvSpPr>
          <p:cNvPr id="9" name="Google Shape;560;p27">
            <a:extLst>
              <a:ext uri="{FF2B5EF4-FFF2-40B4-BE49-F238E27FC236}">
                <a16:creationId xmlns:a16="http://schemas.microsoft.com/office/drawing/2014/main" id="{E640745D-7C18-473E-BAB6-7FEA613116FC}"/>
              </a:ext>
            </a:extLst>
          </p:cNvPr>
          <p:cNvSpPr txBox="1"/>
          <p:nvPr/>
        </p:nvSpPr>
        <p:spPr>
          <a:xfrm>
            <a:off x="998557" y="966519"/>
            <a:ext cx="10506269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lang="ko-KR" sz="2000" b="1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Malgun Gothic"/>
                <a:sym typeface="Malgun Gothic"/>
              </a:rPr>
              <a:t>□ </a:t>
            </a:r>
            <a:r>
              <a:rPr lang="ko-KR" altLang="en-US" sz="2000" b="1" dirty="0">
                <a:solidFill>
                  <a:srgbClr val="000000"/>
                </a:solidFill>
                <a:latin typeface="+mj-ea"/>
                <a:ea typeface="+mj-ea"/>
                <a:cs typeface="Malgun Gothic"/>
                <a:sym typeface="Malgun Gothic"/>
              </a:rPr>
              <a:t>연구개발성과의 기대효과</a:t>
            </a:r>
            <a:endParaRPr sz="1800" dirty="0">
              <a:solidFill>
                <a:srgbClr val="000000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grpSp>
        <p:nvGrpSpPr>
          <p:cNvPr id="24" name="Google Shape;592;p28">
            <a:extLst>
              <a:ext uri="{FF2B5EF4-FFF2-40B4-BE49-F238E27FC236}">
                <a16:creationId xmlns:a16="http://schemas.microsoft.com/office/drawing/2014/main" id="{2D4F22CF-49FE-45AE-B337-C6A5C9D91CCD}"/>
              </a:ext>
            </a:extLst>
          </p:cNvPr>
          <p:cNvGrpSpPr/>
          <p:nvPr/>
        </p:nvGrpSpPr>
        <p:grpSpPr>
          <a:xfrm>
            <a:off x="4028440" y="1982995"/>
            <a:ext cx="6942601" cy="1839951"/>
            <a:chOff x="2497116" y="99864"/>
            <a:chExt cx="4439316" cy="782637"/>
          </a:xfrm>
        </p:grpSpPr>
        <p:sp>
          <p:nvSpPr>
            <p:cNvPr id="25" name="Google Shape;593;p28">
              <a:extLst>
                <a:ext uri="{FF2B5EF4-FFF2-40B4-BE49-F238E27FC236}">
                  <a16:creationId xmlns:a16="http://schemas.microsoft.com/office/drawing/2014/main" id="{F4C270AD-89EE-4503-8FAD-2AFBFBDB427F}"/>
                </a:ext>
              </a:extLst>
            </p:cNvPr>
            <p:cNvSpPr/>
            <p:nvPr/>
          </p:nvSpPr>
          <p:spPr>
            <a:xfrm rot="5400000">
              <a:off x="4325455" y="-1728475"/>
              <a:ext cx="782637" cy="4439316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FD7E7">
                <a:alpha val="89803"/>
              </a:srgbClr>
            </a:solidFill>
            <a:ln w="9525" cap="flat" cmpd="sng">
              <a:solidFill>
                <a:srgbClr val="C9D1E1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94;p28">
              <a:extLst>
                <a:ext uri="{FF2B5EF4-FFF2-40B4-BE49-F238E27FC236}">
                  <a16:creationId xmlns:a16="http://schemas.microsoft.com/office/drawing/2014/main" id="{594DD607-B6A5-428E-8B06-EA360142985D}"/>
                </a:ext>
              </a:extLst>
            </p:cNvPr>
            <p:cNvSpPr txBox="1"/>
            <p:nvPr/>
          </p:nvSpPr>
          <p:spPr>
            <a:xfrm>
              <a:off x="2585265" y="138069"/>
              <a:ext cx="4312962" cy="706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26650" rIns="53325" bIns="26650" anchor="ctr" anchorCtr="0">
              <a:noAutofit/>
            </a:bodyPr>
            <a:lstStyle/>
            <a:p>
              <a:pPr marL="114300" marR="0" lvl="1" indent="-1143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Char char="•"/>
              </a:pPr>
              <a:r>
                <a:rPr lang="ko-KR" sz="1500" b="1" i="0" u="none" strike="noStrike" cap="none" dirty="0">
                  <a:solidFill>
                    <a:schemeClr val="dk1"/>
                  </a:solidFill>
                  <a:latin typeface="+mn-ea"/>
                  <a:cs typeface="Malgun Gothic"/>
                  <a:sym typeface="Malgun Gothic"/>
                </a:rPr>
                <a:t>관상어를 대상으로 하는 연구는 많이 이루어지지 않았으며 이를 위한 플랫폼 또한 구축되어 있지 않은 상태.</a:t>
              </a:r>
              <a:endParaRPr lang="en-US" altLang="ko-KR" sz="1500" b="1" i="0" u="none" strike="noStrike" cap="none" dirty="0">
                <a:solidFill>
                  <a:schemeClr val="dk1"/>
                </a:solidFill>
                <a:latin typeface="+mn-ea"/>
                <a:cs typeface="Malgun Gothic"/>
                <a:sym typeface="Malgun Gothic"/>
              </a:endParaRPr>
            </a:p>
            <a:p>
              <a:pPr marL="114300" marR="0" lvl="1" indent="-1143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Char char="•"/>
              </a:pPr>
              <a:endParaRPr sz="400" b="1" i="0" u="none" strike="noStrike" cap="none" dirty="0">
                <a:solidFill>
                  <a:schemeClr val="dk1"/>
                </a:solidFill>
                <a:latin typeface="+mn-ea"/>
                <a:cs typeface="Malgun Gothic"/>
                <a:sym typeface="Malgun Gothic"/>
              </a:endParaRPr>
            </a:p>
            <a:p>
              <a:pPr marL="114300" marR="0" lvl="1" indent="-114300" algn="l" rtl="0">
                <a:lnSpc>
                  <a:spcPct val="150000"/>
                </a:lnSpc>
                <a:spcBef>
                  <a:spcPts val="6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Char char="•"/>
              </a:pPr>
              <a:r>
                <a:rPr lang="ko-KR" sz="1500" b="1" i="0" u="none" strike="noStrike" cap="none" dirty="0">
                  <a:solidFill>
                    <a:schemeClr val="dk1"/>
                  </a:solidFill>
                  <a:latin typeface="+mn-ea"/>
                  <a:cs typeface="Malgun Gothic"/>
                  <a:sym typeface="Malgun Gothic"/>
                </a:rPr>
                <a:t>해당 연구는 높은 정확도로 관상어를 탐색하여 실제 관상어에 맞는 올바른 정보를 전달함과 동시에 지금까지 연구되지 않은 물고기 기생충을 검출하여 다른 서비스들과 차별되는 기능을 제공한다는 데에 그 의의가 있음.</a:t>
              </a:r>
              <a:endParaRPr sz="1500" b="1" i="0" u="none" strike="noStrike" cap="none" dirty="0">
                <a:solidFill>
                  <a:schemeClr val="dk1"/>
                </a:solidFill>
                <a:latin typeface="+mn-ea"/>
                <a:cs typeface="Malgun Gothic"/>
                <a:sym typeface="Malgun Gothic"/>
              </a:endParaRPr>
            </a:p>
          </p:txBody>
        </p:sp>
      </p:grpSp>
      <p:grpSp>
        <p:nvGrpSpPr>
          <p:cNvPr id="27" name="Google Shape;595;p28">
            <a:extLst>
              <a:ext uri="{FF2B5EF4-FFF2-40B4-BE49-F238E27FC236}">
                <a16:creationId xmlns:a16="http://schemas.microsoft.com/office/drawing/2014/main" id="{4CBB8977-BCF6-4CC6-AF75-B92503F20CA9}"/>
              </a:ext>
            </a:extLst>
          </p:cNvPr>
          <p:cNvGrpSpPr/>
          <p:nvPr/>
        </p:nvGrpSpPr>
        <p:grpSpPr>
          <a:xfrm>
            <a:off x="1463430" y="1831348"/>
            <a:ext cx="2615021" cy="2143251"/>
            <a:chOff x="0" y="2033"/>
            <a:chExt cx="2497115" cy="978296"/>
          </a:xfrm>
          <a:solidFill>
            <a:schemeClr val="accent1"/>
          </a:solidFill>
        </p:grpSpPr>
        <p:sp>
          <p:nvSpPr>
            <p:cNvPr id="28" name="Google Shape;596;p28">
              <a:extLst>
                <a:ext uri="{FF2B5EF4-FFF2-40B4-BE49-F238E27FC236}">
                  <a16:creationId xmlns:a16="http://schemas.microsoft.com/office/drawing/2014/main" id="{09DA2C0C-8853-41B5-96A3-C246409E1A79}"/>
                </a:ext>
              </a:extLst>
            </p:cNvPr>
            <p:cNvSpPr/>
            <p:nvPr/>
          </p:nvSpPr>
          <p:spPr>
            <a:xfrm>
              <a:off x="0" y="2033"/>
              <a:ext cx="2497115" cy="978296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97;p28">
              <a:extLst>
                <a:ext uri="{FF2B5EF4-FFF2-40B4-BE49-F238E27FC236}">
                  <a16:creationId xmlns:a16="http://schemas.microsoft.com/office/drawing/2014/main" id="{D31F52E2-16A4-4D56-961F-B7F3DA5D612B}"/>
                </a:ext>
              </a:extLst>
            </p:cNvPr>
            <p:cNvSpPr txBox="1"/>
            <p:nvPr/>
          </p:nvSpPr>
          <p:spPr>
            <a:xfrm>
              <a:off x="47756" y="49789"/>
              <a:ext cx="2401603" cy="8827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32375" rIns="64750" bIns="3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 dirty="0" err="1">
                  <a:solidFill>
                    <a:schemeClr val="lt1"/>
                  </a:solidFill>
                  <a:latin typeface="+mj-ea"/>
                  <a:ea typeface="+mj-ea"/>
                  <a:cs typeface="Malgun Gothic"/>
                  <a:sym typeface="Malgun Gothic"/>
                </a:rPr>
                <a:t>과학·기술적</a:t>
              </a:r>
              <a:r>
                <a:rPr lang="ko-KR" sz="2000" b="1" dirty="0">
                  <a:solidFill>
                    <a:schemeClr val="lt1"/>
                  </a:solidFill>
                  <a:latin typeface="+mj-ea"/>
                  <a:ea typeface="+mj-ea"/>
                  <a:cs typeface="Malgun Gothic"/>
                  <a:sym typeface="Malgun Gothic"/>
                </a:rPr>
                <a:t> 측면</a:t>
              </a:r>
              <a:endParaRPr sz="2000" dirty="0">
                <a:latin typeface="+mj-ea"/>
                <a:ea typeface="+mj-ea"/>
              </a:endParaRPr>
            </a:p>
          </p:txBody>
        </p:sp>
      </p:grpSp>
      <p:grpSp>
        <p:nvGrpSpPr>
          <p:cNvPr id="36" name="Google Shape;592;p28">
            <a:extLst>
              <a:ext uri="{FF2B5EF4-FFF2-40B4-BE49-F238E27FC236}">
                <a16:creationId xmlns:a16="http://schemas.microsoft.com/office/drawing/2014/main" id="{B63A8C93-AFDD-4EC0-889B-AB8B493539BD}"/>
              </a:ext>
            </a:extLst>
          </p:cNvPr>
          <p:cNvGrpSpPr/>
          <p:nvPr/>
        </p:nvGrpSpPr>
        <p:grpSpPr>
          <a:xfrm>
            <a:off x="4028439" y="4235099"/>
            <a:ext cx="6942601" cy="1839951"/>
            <a:chOff x="2497116" y="99864"/>
            <a:chExt cx="4439316" cy="782637"/>
          </a:xfrm>
        </p:grpSpPr>
        <p:sp>
          <p:nvSpPr>
            <p:cNvPr id="37" name="Google Shape;593;p28">
              <a:extLst>
                <a:ext uri="{FF2B5EF4-FFF2-40B4-BE49-F238E27FC236}">
                  <a16:creationId xmlns:a16="http://schemas.microsoft.com/office/drawing/2014/main" id="{95C078AD-CABA-47E3-A967-0BA00715FAE6}"/>
                </a:ext>
              </a:extLst>
            </p:cNvPr>
            <p:cNvSpPr/>
            <p:nvPr/>
          </p:nvSpPr>
          <p:spPr>
            <a:xfrm rot="5400000">
              <a:off x="4325455" y="-1728475"/>
              <a:ext cx="782637" cy="4439316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FD7E7">
                <a:alpha val="89803"/>
              </a:srgbClr>
            </a:solidFill>
            <a:ln w="9525" cap="flat" cmpd="sng">
              <a:solidFill>
                <a:srgbClr val="C9D1E1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94;p28">
              <a:extLst>
                <a:ext uri="{FF2B5EF4-FFF2-40B4-BE49-F238E27FC236}">
                  <a16:creationId xmlns:a16="http://schemas.microsoft.com/office/drawing/2014/main" id="{622DF13C-C44A-4DF6-A923-7FB1799B29B8}"/>
                </a:ext>
              </a:extLst>
            </p:cNvPr>
            <p:cNvSpPr txBox="1"/>
            <p:nvPr/>
          </p:nvSpPr>
          <p:spPr>
            <a:xfrm>
              <a:off x="2561073" y="121288"/>
              <a:ext cx="4337154" cy="706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26650" rIns="53325" bIns="26650" anchor="ctr" anchorCtr="0">
              <a:noAutofit/>
            </a:bodyPr>
            <a:lstStyle/>
            <a:p>
              <a:pPr marL="114300" lvl="1" indent="-114300">
                <a:lnSpc>
                  <a:spcPct val="150000"/>
                </a:lnSpc>
                <a:buClr>
                  <a:schemeClr val="dk1"/>
                </a:buClr>
                <a:buSzPts val="1200"/>
                <a:buFont typeface="Malgun Gothic"/>
                <a:buChar char="•"/>
              </a:pPr>
              <a:r>
                <a:rPr lang="ko-KR" altLang="en-US" sz="1500" b="1" i="0" u="none" strike="noStrike" cap="none" dirty="0">
                  <a:solidFill>
                    <a:schemeClr val="dk1"/>
                  </a:solidFill>
                  <a:latin typeface="+mn-ea"/>
                  <a:cs typeface="Malgun Gothic"/>
                  <a:sym typeface="Malgun Gothic"/>
                </a:rPr>
                <a:t>부족한 케어 시스템을 체계적으로 구축함으로써 대폭 늘어난 관상어 반려인들에게 유용한 정보를 제공하면서 시장에 활기를 불어넣어줄 수 있을 것으로 기대됨</a:t>
              </a:r>
              <a:r>
                <a:rPr lang="en-US" altLang="ko-KR" sz="1500" b="1" i="0" u="none" strike="noStrike" cap="none" dirty="0">
                  <a:solidFill>
                    <a:schemeClr val="dk1"/>
                  </a:solidFill>
                  <a:latin typeface="+mn-ea"/>
                  <a:cs typeface="Malgun Gothic"/>
                  <a:sym typeface="Malgun Gothic"/>
                </a:rPr>
                <a:t>.</a:t>
              </a:r>
            </a:p>
            <a:p>
              <a:pPr marL="114300" lvl="1" indent="-114300">
                <a:lnSpc>
                  <a:spcPct val="150000"/>
                </a:lnSpc>
                <a:buClr>
                  <a:schemeClr val="dk1"/>
                </a:buClr>
                <a:buSzPts val="1200"/>
                <a:buFont typeface="Malgun Gothic"/>
                <a:buChar char="•"/>
              </a:pPr>
              <a:endParaRPr lang="ko-KR" altLang="en-US" sz="400" b="1" i="0" u="none" strike="noStrike" cap="none" dirty="0">
                <a:solidFill>
                  <a:schemeClr val="dk1"/>
                </a:solidFill>
                <a:latin typeface="+mn-ea"/>
                <a:cs typeface="Malgun Gothic"/>
                <a:sym typeface="Malgun Gothic"/>
              </a:endParaRPr>
            </a:p>
            <a:p>
              <a:pPr marL="114300" lvl="1" indent="-114300">
                <a:lnSpc>
                  <a:spcPct val="150000"/>
                </a:lnSpc>
                <a:spcBef>
                  <a:spcPts val="60"/>
                </a:spcBef>
                <a:buClr>
                  <a:schemeClr val="dk1"/>
                </a:buClr>
                <a:buSzPts val="1200"/>
                <a:buFont typeface="Malgun Gothic"/>
                <a:buChar char="•"/>
              </a:pPr>
              <a:r>
                <a:rPr lang="ko-KR" altLang="en-US" sz="1500" b="1" i="0" u="none" strike="noStrike" cap="none" dirty="0">
                  <a:solidFill>
                    <a:schemeClr val="dk1"/>
                  </a:solidFill>
                  <a:latin typeface="+mn-ea"/>
                  <a:cs typeface="Malgun Gothic"/>
                  <a:sym typeface="Malgun Gothic"/>
                </a:rPr>
                <a:t>스마트 양식장 등과 같은 산업시설에 해당 모델을 적용할 수 있을 것으로 예상됨</a:t>
              </a:r>
              <a:r>
                <a:rPr lang="en-US" altLang="ko-KR" sz="1500" b="1" i="0" u="none" strike="noStrike" cap="none" dirty="0">
                  <a:solidFill>
                    <a:schemeClr val="dk1"/>
                  </a:solidFill>
                  <a:latin typeface="+mn-ea"/>
                  <a:cs typeface="Malgun Gothic"/>
                  <a:sym typeface="Malgun Gothic"/>
                </a:rPr>
                <a:t>.</a:t>
              </a:r>
              <a:endParaRPr lang="ko-KR" altLang="en-US" sz="1500" dirty="0">
                <a:latin typeface="+mn-ea"/>
              </a:endParaRPr>
            </a:p>
          </p:txBody>
        </p:sp>
      </p:grpSp>
      <p:grpSp>
        <p:nvGrpSpPr>
          <p:cNvPr id="39" name="Google Shape;595;p28">
            <a:extLst>
              <a:ext uri="{FF2B5EF4-FFF2-40B4-BE49-F238E27FC236}">
                <a16:creationId xmlns:a16="http://schemas.microsoft.com/office/drawing/2014/main" id="{E3BF2AA5-CCED-4D29-BEF3-7FE068565753}"/>
              </a:ext>
            </a:extLst>
          </p:cNvPr>
          <p:cNvGrpSpPr/>
          <p:nvPr/>
        </p:nvGrpSpPr>
        <p:grpSpPr>
          <a:xfrm>
            <a:off x="1463429" y="4083452"/>
            <a:ext cx="2615021" cy="2143251"/>
            <a:chOff x="0" y="2033"/>
            <a:chExt cx="2497115" cy="978296"/>
          </a:xfrm>
          <a:solidFill>
            <a:schemeClr val="accent1"/>
          </a:solidFill>
        </p:grpSpPr>
        <p:sp>
          <p:nvSpPr>
            <p:cNvPr id="40" name="Google Shape;596;p28">
              <a:extLst>
                <a:ext uri="{FF2B5EF4-FFF2-40B4-BE49-F238E27FC236}">
                  <a16:creationId xmlns:a16="http://schemas.microsoft.com/office/drawing/2014/main" id="{51B6E1E0-569F-4496-9C1A-5254F61B4F63}"/>
                </a:ext>
              </a:extLst>
            </p:cNvPr>
            <p:cNvSpPr/>
            <p:nvPr/>
          </p:nvSpPr>
          <p:spPr>
            <a:xfrm>
              <a:off x="0" y="2033"/>
              <a:ext cx="2497115" cy="978296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97;p28">
              <a:extLst>
                <a:ext uri="{FF2B5EF4-FFF2-40B4-BE49-F238E27FC236}">
                  <a16:creationId xmlns:a16="http://schemas.microsoft.com/office/drawing/2014/main" id="{5FF167FE-B674-4709-8555-5B0E920C16FC}"/>
                </a:ext>
              </a:extLst>
            </p:cNvPr>
            <p:cNvSpPr txBox="1"/>
            <p:nvPr/>
          </p:nvSpPr>
          <p:spPr>
            <a:xfrm>
              <a:off x="47756" y="49789"/>
              <a:ext cx="2401603" cy="8827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32375" rIns="64750" bIns="3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b="1" dirty="0" err="1">
                  <a:solidFill>
                    <a:schemeClr val="lt1"/>
                  </a:solidFill>
                  <a:latin typeface="+mj-ea"/>
                  <a:ea typeface="+mj-ea"/>
                  <a:cs typeface="Malgun Gothic"/>
                  <a:sym typeface="Malgun Gothic"/>
                </a:rPr>
                <a:t>산업</a:t>
              </a:r>
              <a:r>
                <a:rPr lang="ko-KR" sz="2000" b="1" dirty="0" err="1">
                  <a:solidFill>
                    <a:schemeClr val="lt1"/>
                  </a:solidFill>
                  <a:latin typeface="+mj-ea"/>
                  <a:ea typeface="+mj-ea"/>
                  <a:cs typeface="Malgun Gothic"/>
                  <a:sym typeface="Malgun Gothic"/>
                </a:rPr>
                <a:t>·</a:t>
              </a:r>
              <a:r>
                <a:rPr lang="ko-KR" altLang="en-US" sz="2000" b="1" dirty="0" err="1">
                  <a:solidFill>
                    <a:schemeClr val="lt1"/>
                  </a:solidFill>
                  <a:latin typeface="+mj-ea"/>
                  <a:ea typeface="+mj-ea"/>
                  <a:cs typeface="Malgun Gothic"/>
                  <a:sym typeface="Malgun Gothic"/>
                </a:rPr>
                <a:t>사회</a:t>
              </a:r>
              <a:r>
                <a:rPr lang="ko-KR" sz="2000" b="1" dirty="0" err="1">
                  <a:solidFill>
                    <a:schemeClr val="lt1"/>
                  </a:solidFill>
                  <a:latin typeface="+mj-ea"/>
                  <a:ea typeface="+mj-ea"/>
                  <a:cs typeface="Malgun Gothic"/>
                  <a:sym typeface="Malgun Gothic"/>
                </a:rPr>
                <a:t>적</a:t>
              </a:r>
              <a:r>
                <a:rPr lang="ko-KR" sz="2000" b="1" dirty="0">
                  <a:solidFill>
                    <a:schemeClr val="lt1"/>
                  </a:solidFill>
                  <a:latin typeface="+mj-ea"/>
                  <a:ea typeface="+mj-ea"/>
                  <a:cs typeface="Malgun Gothic"/>
                  <a:sym typeface="Malgun Gothic"/>
                </a:rPr>
                <a:t> 측면</a:t>
              </a:r>
              <a:endParaRPr sz="2000" dirty="0">
                <a:latin typeface="+mj-ea"/>
                <a:ea typeface="+mj-ea"/>
              </a:endParaRP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5E0E6C8-5D0B-4BD0-90D4-05E4C8C481FB}"/>
              </a:ext>
            </a:extLst>
          </p:cNvPr>
          <p:cNvSpPr/>
          <p:nvPr/>
        </p:nvSpPr>
        <p:spPr>
          <a:xfrm>
            <a:off x="4068000" y="-3979"/>
            <a:ext cx="20340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D9401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2B31FEB-25AE-4831-B55E-3548AB708704}"/>
              </a:ext>
            </a:extLst>
          </p:cNvPr>
          <p:cNvSpPr/>
          <p:nvPr/>
        </p:nvSpPr>
        <p:spPr>
          <a:xfrm>
            <a:off x="6102000" y="-6"/>
            <a:ext cx="20340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D9401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28501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4324E0-D3B1-471E-921C-959468C8C6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15F40F1-9DD6-4D39-A8A1-E3506E4DBD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D60206C-EBFC-4B9A-A3C4-119F1014E2DB}"/>
              </a:ext>
            </a:extLst>
          </p:cNvPr>
          <p:cNvGrpSpPr/>
          <p:nvPr/>
        </p:nvGrpSpPr>
        <p:grpSpPr>
          <a:xfrm>
            <a:off x="4681189" y="2579222"/>
            <a:ext cx="2829621" cy="1691166"/>
            <a:chOff x="4681189" y="2117558"/>
            <a:chExt cx="2829621" cy="169116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3C29B0-E781-460E-AF5D-96AF31D3B38A}"/>
                </a:ext>
              </a:extLst>
            </p:cNvPr>
            <p:cNvSpPr txBox="1"/>
            <p:nvPr/>
          </p:nvSpPr>
          <p:spPr>
            <a:xfrm>
              <a:off x="5087775" y="2117558"/>
              <a:ext cx="201644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Bold"/>
                  <a:ea typeface="나눔스퀘어 Light"/>
                  <a:cs typeface="+mn-cs"/>
                </a:rPr>
                <a:t>Part </a:t>
              </a:r>
              <a:r>
                <a:rPr lang="en-US" altLang="ko-KR" sz="5400" dirty="0">
                  <a:solidFill>
                    <a:prstClr val="white"/>
                  </a:solidFill>
                  <a:latin typeface="G마켓 산스 TTF Bold"/>
                  <a:ea typeface="나눔스퀘어 Light"/>
                </a:rPr>
                <a:t>4</a:t>
              </a:r>
              <a:r>
                <a:rPr kumimoji="0" lang="en-US" altLang="ko-KR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Bold"/>
                  <a:ea typeface="나눔스퀘어 Light"/>
                  <a:cs typeface="+mn-cs"/>
                </a:rPr>
                <a:t>.</a:t>
              </a:r>
              <a:endParaRPr kumimoji="0" lang="ko-KR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Bold"/>
                <a:ea typeface="나눔스퀘어 Light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8819A3-E3ED-4F7F-8934-E429EA710645}"/>
                </a:ext>
              </a:extLst>
            </p:cNvPr>
            <p:cNvSpPr txBox="1"/>
            <p:nvPr/>
          </p:nvSpPr>
          <p:spPr>
            <a:xfrm>
              <a:off x="4681189" y="3100838"/>
              <a:ext cx="282962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0" b="0" i="0" u="none" strike="noStrike" kern="1200" cap="none" spc="-30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TTF Light"/>
                  <a:ea typeface="나눔스퀘어 Light"/>
                  <a:cs typeface="+mn-cs"/>
                </a:rPr>
                <a:t>진행중인 상황</a:t>
              </a:r>
              <a:endParaRPr kumimoji="0" lang="ko-KR" altLang="en-US" sz="40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Light"/>
                <a:ea typeface="나눔스퀘어 Ligh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05693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DE4253-F9C4-4E01-9ED7-F1DD6BB179D8}"/>
              </a:ext>
            </a:extLst>
          </p:cNvPr>
          <p:cNvSpPr/>
          <p:nvPr/>
        </p:nvSpPr>
        <p:spPr>
          <a:xfrm>
            <a:off x="4068000" y="-1"/>
            <a:ext cx="8124000" cy="1604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7421C5-6359-4373-8C0F-52EB9F7A568D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95347"/>
                </a:solidFill>
                <a:effectLst/>
                <a:uLnTx/>
                <a:uFillTx/>
                <a:latin typeface="G마켓 산스 TTF Bold"/>
                <a:ea typeface="나눔스퀘어 Light"/>
                <a:cs typeface="+mn-cs"/>
              </a:rPr>
              <a:t>Part </a:t>
            </a:r>
            <a:r>
              <a:rPr lang="en-US" altLang="ko-KR" sz="1600" dirty="0">
                <a:solidFill>
                  <a:srgbClr val="595347"/>
                </a:solidFill>
                <a:latin typeface="G마켓 산스 TTF Bold"/>
                <a:ea typeface="나눔스퀘어 Light"/>
              </a:rPr>
              <a:t>4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95347"/>
              </a:solidFill>
              <a:effectLst/>
              <a:uLnTx/>
              <a:uFillTx/>
              <a:latin typeface="G마켓 산스 TTF Bold"/>
              <a:ea typeface="나눔스퀘어 Ligh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68E92E-70D6-48B9-A36D-CBC84EB5F64A}"/>
              </a:ext>
            </a:extLst>
          </p:cNvPr>
          <p:cNvSpPr txBox="1"/>
          <p:nvPr/>
        </p:nvSpPr>
        <p:spPr>
          <a:xfrm>
            <a:off x="1061630" y="320188"/>
            <a:ext cx="1980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3600" b="1" i="0" u="none" strike="noStrike" cap="none">
                <a:solidFill>
                  <a:srgbClr val="595347"/>
                </a:solidFill>
                <a:latin typeface="+mj-ea"/>
                <a:ea typeface="+mj-ea"/>
                <a:cs typeface="Malgun Gothic"/>
                <a:sym typeface="Malgun Gothic"/>
              </a:rPr>
              <a:t>진행 상황</a:t>
            </a:r>
            <a:endParaRPr lang="ko-KR" altLang="en-US" sz="3600" b="1" dirty="0">
              <a:solidFill>
                <a:srgbClr val="595347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D3F6B23-C0A9-4F60-BE25-6D8D4336830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209C32-649E-41A1-A4A9-B5EC478BC5F6}"/>
              </a:ext>
            </a:extLst>
          </p:cNvPr>
          <p:cNvSpPr/>
          <p:nvPr/>
        </p:nvSpPr>
        <p:spPr>
          <a:xfrm>
            <a:off x="0" y="-2"/>
            <a:ext cx="20340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D9401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718B33-6FF0-4E17-A1F7-DC82DC8C8163}"/>
              </a:ext>
            </a:extLst>
          </p:cNvPr>
          <p:cNvSpPr/>
          <p:nvPr/>
        </p:nvSpPr>
        <p:spPr>
          <a:xfrm>
            <a:off x="2034000" y="0"/>
            <a:ext cx="20340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D9401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5E0E6C8-5D0B-4BD0-90D4-05E4C8C481FB}"/>
              </a:ext>
            </a:extLst>
          </p:cNvPr>
          <p:cNvSpPr/>
          <p:nvPr/>
        </p:nvSpPr>
        <p:spPr>
          <a:xfrm>
            <a:off x="4068000" y="-3979"/>
            <a:ext cx="20340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D9401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2B31FEB-25AE-4831-B55E-3548AB708704}"/>
              </a:ext>
            </a:extLst>
          </p:cNvPr>
          <p:cNvSpPr/>
          <p:nvPr/>
        </p:nvSpPr>
        <p:spPr>
          <a:xfrm>
            <a:off x="6102000" y="-6"/>
            <a:ext cx="20340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D9401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4FDBE7-D693-4582-8564-C349FE813F07}"/>
              </a:ext>
            </a:extLst>
          </p:cNvPr>
          <p:cNvSpPr txBox="1"/>
          <p:nvPr/>
        </p:nvSpPr>
        <p:spPr>
          <a:xfrm>
            <a:off x="330390" y="1903377"/>
            <a:ext cx="203400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/>
              <a:t>자료 조사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796C88-8E47-4488-9C04-0229C626461D}"/>
              </a:ext>
            </a:extLst>
          </p:cNvPr>
          <p:cNvSpPr txBox="1"/>
          <p:nvPr/>
        </p:nvSpPr>
        <p:spPr>
          <a:xfrm>
            <a:off x="2669730" y="1903377"/>
            <a:ext cx="279654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이미지 학습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CE0D20-4E3F-4AE9-9446-8EDFC533C6F6}"/>
              </a:ext>
            </a:extLst>
          </p:cNvPr>
          <p:cNvSpPr txBox="1"/>
          <p:nvPr/>
        </p:nvSpPr>
        <p:spPr>
          <a:xfrm>
            <a:off x="5771610" y="1903377"/>
            <a:ext cx="279654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/>
              <a:t>하드웨어 구축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1B2B41C-32D8-476C-99D2-52B2D806C9EC}"/>
              </a:ext>
            </a:extLst>
          </p:cNvPr>
          <p:cNvSpPr txBox="1"/>
          <p:nvPr/>
        </p:nvSpPr>
        <p:spPr>
          <a:xfrm>
            <a:off x="8967020" y="1916883"/>
            <a:ext cx="313119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/>
              <a:t>프로토타입 제작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187D15-FF16-4DCA-9285-00FE4CA19FD7}"/>
              </a:ext>
            </a:extLst>
          </p:cNvPr>
          <p:cNvSpPr txBox="1"/>
          <p:nvPr/>
        </p:nvSpPr>
        <p:spPr>
          <a:xfrm>
            <a:off x="3118896" y="2619940"/>
            <a:ext cx="2034000" cy="584775"/>
          </a:xfrm>
          <a:prstGeom prst="rect">
            <a:avLst/>
          </a:prstGeom>
          <a:solidFill>
            <a:srgbClr val="9FEA7A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/>
              <a:t>이미지 수집 </a:t>
            </a:r>
            <a:r>
              <a:rPr lang="en-US" altLang="ko-KR" sz="1600" b="1"/>
              <a:t>(crawling)</a:t>
            </a:r>
            <a:endParaRPr lang="ko-KR" altLang="en-US" sz="1600" b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EEA056-725F-4624-A45B-F8AEDE0751B6}"/>
              </a:ext>
            </a:extLst>
          </p:cNvPr>
          <p:cNvSpPr txBox="1"/>
          <p:nvPr/>
        </p:nvSpPr>
        <p:spPr>
          <a:xfrm>
            <a:off x="3118896" y="3449269"/>
            <a:ext cx="2034000" cy="584775"/>
          </a:xfrm>
          <a:prstGeom prst="rect">
            <a:avLst/>
          </a:prstGeom>
          <a:solidFill>
            <a:srgbClr val="9FEA7A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이미지</a:t>
            </a:r>
            <a:endParaRPr lang="en-US" altLang="ko-KR" sz="1600" b="1" dirty="0"/>
          </a:p>
          <a:p>
            <a:pPr algn="ctr"/>
            <a:r>
              <a:rPr lang="ko-KR" altLang="en-US" sz="1600" b="1" dirty="0" smtClean="0"/>
              <a:t>증강</a:t>
            </a:r>
            <a:endParaRPr lang="ko-KR" altLang="en-US" sz="16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2B5F94-7D3B-4D3F-A65F-5948EE762DFB}"/>
              </a:ext>
            </a:extLst>
          </p:cNvPr>
          <p:cNvSpPr txBox="1"/>
          <p:nvPr/>
        </p:nvSpPr>
        <p:spPr>
          <a:xfrm>
            <a:off x="3118896" y="4331939"/>
            <a:ext cx="2034000" cy="584775"/>
          </a:xfrm>
          <a:prstGeom prst="rect">
            <a:avLst/>
          </a:prstGeom>
          <a:solidFill>
            <a:srgbClr val="9FEA7A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/>
              <a:t>이미지 </a:t>
            </a:r>
            <a:endParaRPr lang="en-US" altLang="ko-KR" sz="1600" b="1"/>
          </a:p>
          <a:p>
            <a:pPr algn="ctr"/>
            <a:r>
              <a:rPr lang="ko-KR" altLang="en-US" sz="1600" b="1"/>
              <a:t>레이블링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6831145-7B7F-46E2-9B76-B7CB002E7A87}"/>
              </a:ext>
            </a:extLst>
          </p:cNvPr>
          <p:cNvSpPr txBox="1"/>
          <p:nvPr/>
        </p:nvSpPr>
        <p:spPr>
          <a:xfrm>
            <a:off x="3118896" y="5238911"/>
            <a:ext cx="2034000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/>
              <a:t>모델 학습</a:t>
            </a:r>
            <a:endParaRPr lang="ko-KR" altLang="en-US" sz="16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442250C-A198-4DD5-83A0-30FC5F079A32}"/>
              </a:ext>
            </a:extLst>
          </p:cNvPr>
          <p:cNvSpPr txBox="1"/>
          <p:nvPr/>
        </p:nvSpPr>
        <p:spPr>
          <a:xfrm>
            <a:off x="329039" y="2603956"/>
            <a:ext cx="2034000" cy="338554"/>
          </a:xfrm>
          <a:prstGeom prst="rect">
            <a:avLst/>
          </a:prstGeom>
          <a:solidFill>
            <a:srgbClr val="9FEA7A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하드웨어 선택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68BC058-F257-4C5A-A2B3-9E08AE215749}"/>
              </a:ext>
            </a:extLst>
          </p:cNvPr>
          <p:cNvSpPr txBox="1"/>
          <p:nvPr/>
        </p:nvSpPr>
        <p:spPr>
          <a:xfrm>
            <a:off x="329039" y="3020854"/>
            <a:ext cx="2034000" cy="338554"/>
          </a:xfrm>
          <a:prstGeom prst="rect">
            <a:avLst/>
          </a:prstGeom>
          <a:solidFill>
            <a:srgbClr val="9FEA7A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/>
              <a:t>딥러닝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모델 </a:t>
            </a:r>
            <a:r>
              <a:rPr lang="ko-KR" altLang="en-US" sz="1600" b="1" dirty="0"/>
              <a:t>선택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5D68309-651D-41F7-8447-5209CE97BE01}"/>
              </a:ext>
            </a:extLst>
          </p:cNvPr>
          <p:cNvSpPr txBox="1"/>
          <p:nvPr/>
        </p:nvSpPr>
        <p:spPr>
          <a:xfrm>
            <a:off x="329039" y="3496240"/>
            <a:ext cx="2034000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/>
              <a:t>클라우드</a:t>
            </a:r>
            <a:r>
              <a:rPr lang="ko-KR" altLang="en-US" sz="1600" b="1" dirty="0"/>
              <a:t> 서버 </a:t>
            </a:r>
            <a:endParaRPr lang="en-US" altLang="ko-KR" sz="1600" b="1" dirty="0"/>
          </a:p>
          <a:p>
            <a:pPr algn="ctr"/>
            <a:r>
              <a:rPr lang="ko-KR" altLang="en-US" sz="1600" b="1" dirty="0"/>
              <a:t>선택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7709A71-8660-4FD4-9225-E13C40BAE952}"/>
              </a:ext>
            </a:extLst>
          </p:cNvPr>
          <p:cNvSpPr txBox="1"/>
          <p:nvPr/>
        </p:nvSpPr>
        <p:spPr>
          <a:xfrm>
            <a:off x="329039" y="4309008"/>
            <a:ext cx="2034000" cy="338554"/>
          </a:xfrm>
          <a:prstGeom prst="rect">
            <a:avLst/>
          </a:prstGeom>
          <a:solidFill>
            <a:srgbClr val="9FEA7A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/>
              <a:t>기초 자료 조사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7641946-5166-4E9C-9E7A-D49BA38020F3}"/>
              </a:ext>
            </a:extLst>
          </p:cNvPr>
          <p:cNvSpPr txBox="1"/>
          <p:nvPr/>
        </p:nvSpPr>
        <p:spPr>
          <a:xfrm>
            <a:off x="6166276" y="2619940"/>
            <a:ext cx="2034000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/>
              <a:t>센싱</a:t>
            </a:r>
            <a:r>
              <a:rPr lang="ko-KR" altLang="en-US" sz="1600" b="1" dirty="0"/>
              <a:t> 데이터 </a:t>
            </a:r>
            <a:r>
              <a:rPr lang="ko-KR" altLang="en-US" sz="1600" b="1" dirty="0" smtClean="0"/>
              <a:t>수집</a:t>
            </a:r>
            <a:endParaRPr lang="en-US" altLang="ko-KR" sz="1600" b="1" dirty="0" smtClean="0"/>
          </a:p>
          <a:p>
            <a:pPr algn="ctr"/>
            <a:r>
              <a:rPr lang="en-US" altLang="ko-KR" sz="1600" b="1" dirty="0" smtClean="0"/>
              <a:t>(</a:t>
            </a:r>
            <a:r>
              <a:rPr lang="ko-KR" altLang="en-US" sz="1600" b="1" dirty="0" smtClean="0"/>
              <a:t>적절한 센서 선택 후 연결</a:t>
            </a:r>
            <a:r>
              <a:rPr lang="en-US" altLang="ko-KR" sz="1600" b="1" dirty="0" smtClean="0"/>
              <a:t>)</a:t>
            </a:r>
            <a:endParaRPr lang="ko-KR" altLang="en-US" sz="16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40A2B3A-CF6A-4348-AD34-3AEB5857E2D0}"/>
              </a:ext>
            </a:extLst>
          </p:cNvPr>
          <p:cNvSpPr txBox="1"/>
          <p:nvPr/>
        </p:nvSpPr>
        <p:spPr>
          <a:xfrm>
            <a:off x="6166276" y="3724233"/>
            <a:ext cx="2034000" cy="5847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/>
              <a:t>센싱</a:t>
            </a:r>
            <a:r>
              <a:rPr lang="ko-KR" altLang="en-US" sz="1600" b="1" dirty="0"/>
              <a:t> 데이터 전송</a:t>
            </a:r>
            <a:endParaRPr lang="en-US" altLang="ko-KR" sz="1600" b="1" dirty="0"/>
          </a:p>
          <a:p>
            <a:pPr algn="ctr"/>
            <a:r>
              <a:rPr lang="en-US" altLang="ko-KR" sz="1600" b="1" dirty="0" smtClean="0"/>
              <a:t>(</a:t>
            </a:r>
            <a:r>
              <a:rPr lang="ko-KR" altLang="en-US" sz="1600" b="1" dirty="0" smtClean="0"/>
              <a:t>서버로 전송</a:t>
            </a:r>
            <a:r>
              <a:rPr lang="en-US" altLang="ko-KR" sz="1600" b="1" dirty="0" smtClean="0"/>
              <a:t>)</a:t>
            </a:r>
            <a:endParaRPr lang="ko-KR" altLang="en-US" sz="16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04F645-FBF6-40FB-9ABC-73AD816DFBF0}"/>
              </a:ext>
            </a:extLst>
          </p:cNvPr>
          <p:cNvSpPr txBox="1"/>
          <p:nvPr/>
        </p:nvSpPr>
        <p:spPr>
          <a:xfrm>
            <a:off x="9575268" y="2619940"/>
            <a:ext cx="2034000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케이스 제작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81B6B93-A6B1-424B-BDA1-D5A916CBB0AB}"/>
              </a:ext>
            </a:extLst>
          </p:cNvPr>
          <p:cNvSpPr txBox="1"/>
          <p:nvPr/>
        </p:nvSpPr>
        <p:spPr>
          <a:xfrm>
            <a:off x="9575268" y="3133501"/>
            <a:ext cx="2034000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앱 제작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831145-7B7F-46E2-9B76-B7CB002E7A87}"/>
              </a:ext>
            </a:extLst>
          </p:cNvPr>
          <p:cNvSpPr txBox="1"/>
          <p:nvPr/>
        </p:nvSpPr>
        <p:spPr>
          <a:xfrm>
            <a:off x="3118896" y="5826317"/>
            <a:ext cx="2034000" cy="5847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/>
              <a:t>이미지 학습 모델을영상에 적용</a:t>
            </a:r>
            <a:endParaRPr lang="ko-KR" altLang="en-US" sz="16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42250C-A198-4DD5-83A0-30FC5F079A32}"/>
              </a:ext>
            </a:extLst>
          </p:cNvPr>
          <p:cNvSpPr txBox="1"/>
          <p:nvPr/>
        </p:nvSpPr>
        <p:spPr>
          <a:xfrm>
            <a:off x="5938193" y="304800"/>
            <a:ext cx="1137310" cy="338554"/>
          </a:xfrm>
          <a:prstGeom prst="rect">
            <a:avLst/>
          </a:prstGeom>
          <a:solidFill>
            <a:srgbClr val="9FEA7A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16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831145-7B7F-46E2-9B76-B7CB002E7A87}"/>
              </a:ext>
            </a:extLst>
          </p:cNvPr>
          <p:cNvSpPr txBox="1"/>
          <p:nvPr/>
        </p:nvSpPr>
        <p:spPr>
          <a:xfrm>
            <a:off x="5938193" y="707848"/>
            <a:ext cx="1137310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16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1B6B93-A6B1-424B-BDA1-D5A916CBB0AB}"/>
              </a:ext>
            </a:extLst>
          </p:cNvPr>
          <p:cNvSpPr txBox="1"/>
          <p:nvPr/>
        </p:nvSpPr>
        <p:spPr>
          <a:xfrm>
            <a:off x="9146069" y="313059"/>
            <a:ext cx="1081006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1600" b="1" dirty="0"/>
          </a:p>
        </p:txBody>
      </p:sp>
      <p:cxnSp>
        <p:nvCxnSpPr>
          <p:cNvPr id="4" name="직선 화살표 연결선 3"/>
          <p:cNvCxnSpPr>
            <a:stCxn id="27" idx="3"/>
            <a:endCxn id="36" idx="1"/>
          </p:cNvCxnSpPr>
          <p:nvPr/>
        </p:nvCxnSpPr>
        <p:spPr>
          <a:xfrm>
            <a:off x="7075503" y="474077"/>
            <a:ext cx="538624" cy="82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442250C-A198-4DD5-83A0-30FC5F079A32}"/>
              </a:ext>
            </a:extLst>
          </p:cNvPr>
          <p:cNvSpPr txBox="1"/>
          <p:nvPr/>
        </p:nvSpPr>
        <p:spPr>
          <a:xfrm>
            <a:off x="7614127" y="313059"/>
            <a:ext cx="113731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/>
              <a:t>완료</a:t>
            </a:r>
            <a:endParaRPr lang="ko-KR" altLang="en-US" sz="1600" b="1" dirty="0"/>
          </a:p>
        </p:txBody>
      </p:sp>
      <p:cxnSp>
        <p:nvCxnSpPr>
          <p:cNvPr id="37" name="직선 화살표 연결선 36"/>
          <p:cNvCxnSpPr>
            <a:stCxn id="28" idx="3"/>
            <a:endCxn id="38" idx="1"/>
          </p:cNvCxnSpPr>
          <p:nvPr/>
        </p:nvCxnSpPr>
        <p:spPr>
          <a:xfrm flipV="1">
            <a:off x="7075503" y="874013"/>
            <a:ext cx="538624" cy="31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442250C-A198-4DD5-83A0-30FC5F079A32}"/>
              </a:ext>
            </a:extLst>
          </p:cNvPr>
          <p:cNvSpPr txBox="1"/>
          <p:nvPr/>
        </p:nvSpPr>
        <p:spPr>
          <a:xfrm>
            <a:off x="7614127" y="704736"/>
            <a:ext cx="113731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/>
              <a:t>진행중</a:t>
            </a:r>
            <a:endParaRPr lang="ko-KR" altLang="en-US" sz="1600" b="1" dirty="0"/>
          </a:p>
        </p:txBody>
      </p:sp>
      <p:cxnSp>
        <p:nvCxnSpPr>
          <p:cNvPr id="39" name="직선 화살표 연결선 38"/>
          <p:cNvCxnSpPr>
            <a:stCxn id="29" idx="3"/>
            <a:endCxn id="40" idx="1"/>
          </p:cNvCxnSpPr>
          <p:nvPr/>
        </p:nvCxnSpPr>
        <p:spPr>
          <a:xfrm flipV="1">
            <a:off x="10227075" y="476329"/>
            <a:ext cx="594928" cy="60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442250C-A198-4DD5-83A0-30FC5F079A32}"/>
              </a:ext>
            </a:extLst>
          </p:cNvPr>
          <p:cNvSpPr txBox="1"/>
          <p:nvPr/>
        </p:nvSpPr>
        <p:spPr>
          <a:xfrm>
            <a:off x="10822003" y="307052"/>
            <a:ext cx="113731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/>
              <a:t>예정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5739230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84A2C9-934B-4A48-97BA-7E9CC8538622}"/>
              </a:ext>
            </a:extLst>
          </p:cNvPr>
          <p:cNvSpPr txBox="1"/>
          <p:nvPr/>
        </p:nvSpPr>
        <p:spPr>
          <a:xfrm>
            <a:off x="3795002" y="2910513"/>
            <a:ext cx="45677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latin typeface="+mj-ea"/>
                <a:ea typeface="+mj-ea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870138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7421C5-6359-4373-8C0F-52EB9F7A568D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95347"/>
                </a:solidFill>
                <a:effectLst/>
                <a:uLnTx/>
                <a:uFillTx/>
                <a:latin typeface="G마켓 산스 TTF Bold"/>
                <a:ea typeface="나눔스퀘어 Light"/>
                <a:cs typeface="+mn-cs"/>
              </a:rPr>
              <a:t>Part 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95347"/>
              </a:solidFill>
              <a:effectLst/>
              <a:uLnTx/>
              <a:uFillTx/>
              <a:latin typeface="G마켓 산스 TTF Bold"/>
              <a:ea typeface="나눔스퀘어 Ligh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68E92E-70D6-48B9-A36D-CBC84EB5F64A}"/>
              </a:ext>
            </a:extLst>
          </p:cNvPr>
          <p:cNvSpPr txBox="1"/>
          <p:nvPr/>
        </p:nvSpPr>
        <p:spPr>
          <a:xfrm>
            <a:off x="1061630" y="320188"/>
            <a:ext cx="2605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3600" b="1" spc="-300">
                <a:latin typeface="+mj-ea"/>
                <a:ea typeface="+mj-ea"/>
              </a:rPr>
              <a:t>주제의  필요성</a:t>
            </a:r>
            <a:endParaRPr lang="ko-KR" altLang="en-US" sz="3600" b="1" spc="-300" dirty="0">
              <a:latin typeface="+mj-ea"/>
              <a:ea typeface="+mj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D3F6B23-C0A9-4F60-BE25-6D8D4336830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66479E6-479D-4FB7-9656-C7CD251CAFEB}"/>
              </a:ext>
            </a:extLst>
          </p:cNvPr>
          <p:cNvSpPr/>
          <p:nvPr/>
        </p:nvSpPr>
        <p:spPr>
          <a:xfrm>
            <a:off x="0" y="-2"/>
            <a:ext cx="20340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D9401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5A0D58F-1A04-494F-A250-B0F5E632946F}"/>
              </a:ext>
            </a:extLst>
          </p:cNvPr>
          <p:cNvSpPr/>
          <p:nvPr/>
        </p:nvSpPr>
        <p:spPr>
          <a:xfrm>
            <a:off x="2034000" y="-1"/>
            <a:ext cx="10158000" cy="1604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sp>
        <p:nvSpPr>
          <p:cNvPr id="12" name="Google Shape;136;p4"/>
          <p:cNvSpPr txBox="1"/>
          <p:nvPr/>
        </p:nvSpPr>
        <p:spPr>
          <a:xfrm>
            <a:off x="1182615" y="1745562"/>
            <a:ext cx="9552300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0"/>
              <a:buFont typeface="Arial"/>
              <a:buNone/>
            </a:pPr>
            <a:r>
              <a:rPr lang="ko-KR" sz="88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“    ”</a:t>
            </a:r>
            <a:endParaRPr sz="88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9;p4"/>
          <p:cNvSpPr txBox="1"/>
          <p:nvPr/>
        </p:nvSpPr>
        <p:spPr>
          <a:xfrm>
            <a:off x="1242841" y="2889941"/>
            <a:ext cx="945677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lang="ko-KR" sz="3200" b="1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관상어가 유영하는 어항을 보며 </a:t>
            </a:r>
            <a:r>
              <a:rPr lang="ko-KR" sz="3200" b="1" i="0" u="none" strike="noStrike" cap="none" dirty="0" smtClean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멍</a:t>
            </a:r>
            <a:r>
              <a:rPr lang="en-US" altLang="ko-KR" sz="3200" b="1" i="0" u="none" strike="noStrike" cap="none" dirty="0" smtClean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3200" b="1" i="0" u="none" strike="noStrike" cap="none" dirty="0" smtClean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때리다</a:t>
            </a:r>
            <a:r>
              <a:rPr lang="en-US" altLang="ko-KR" sz="3200" b="1" i="0" u="none" strike="noStrike" cap="none" dirty="0" smtClean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3200" b="1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140;p4"/>
          <p:cNvSpPr txBox="1"/>
          <p:nvPr/>
        </p:nvSpPr>
        <p:spPr>
          <a:xfrm>
            <a:off x="3093075" y="1841085"/>
            <a:ext cx="573138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200"/>
              <a:buFont typeface="Malgun Gothic"/>
              <a:buNone/>
            </a:pPr>
            <a:r>
              <a:rPr lang="ko-KR" sz="4800" b="1" i="0" u="none" strike="noStrike" cap="none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물멍</a:t>
            </a:r>
            <a:endParaRPr sz="4800" b="1" i="0" u="none" strike="noStrike" cap="none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7" name="Google Shape;141;p4"/>
          <p:cNvCxnSpPr/>
          <p:nvPr/>
        </p:nvCxnSpPr>
        <p:spPr>
          <a:xfrm>
            <a:off x="2710983" y="2700792"/>
            <a:ext cx="6400041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" name="Google Shape;143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43517" y="4314704"/>
            <a:ext cx="2865372" cy="1910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4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69543" y="4315406"/>
            <a:ext cx="2865372" cy="1908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45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9422" y="4314704"/>
            <a:ext cx="2743441" cy="19102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8942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7421C5-6359-4373-8C0F-52EB9F7A568D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95347"/>
                </a:solidFill>
                <a:effectLst/>
                <a:uLnTx/>
                <a:uFillTx/>
                <a:latin typeface="G마켓 산스 TTF Bold"/>
                <a:ea typeface="나눔스퀘어 Light"/>
                <a:cs typeface="+mn-cs"/>
              </a:rPr>
              <a:t>Part 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95347"/>
              </a:solidFill>
              <a:effectLst/>
              <a:uLnTx/>
              <a:uFillTx/>
              <a:latin typeface="G마켓 산스 TTF Bold"/>
              <a:ea typeface="나눔스퀘어 Ligh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68E92E-70D6-48B9-A36D-CBC84EB5F64A}"/>
              </a:ext>
            </a:extLst>
          </p:cNvPr>
          <p:cNvSpPr txBox="1"/>
          <p:nvPr/>
        </p:nvSpPr>
        <p:spPr>
          <a:xfrm>
            <a:off x="1061630" y="320188"/>
            <a:ext cx="2605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3600" b="1" spc="-300">
                <a:latin typeface="+mj-ea"/>
                <a:ea typeface="+mj-ea"/>
              </a:rPr>
              <a:t>주제의  필요성</a:t>
            </a:r>
            <a:endParaRPr lang="ko-KR" altLang="en-US" sz="3600" b="1" spc="-300" dirty="0">
              <a:latin typeface="+mj-ea"/>
              <a:ea typeface="+mj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D3F6B23-C0A9-4F60-BE25-6D8D4336830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D9798CD-C236-42CB-ADEF-A6C18DFD4112}"/>
              </a:ext>
            </a:extLst>
          </p:cNvPr>
          <p:cNvSpPr txBox="1"/>
          <p:nvPr/>
        </p:nvSpPr>
        <p:spPr>
          <a:xfrm>
            <a:off x="4007768" y="1412776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[   </a:t>
            </a: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인기있는 반려동물 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3</a:t>
            </a: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위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,</a:t>
            </a: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관상어   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]</a:t>
            </a:r>
            <a:endParaRPr kumimoji="0" lang="ko-KR" altLang="en-US" sz="1800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10" name="Google Shape;185;p7" descr="EMB000036602b12">
            <a:extLst>
              <a:ext uri="{FF2B5EF4-FFF2-40B4-BE49-F238E27FC236}">
                <a16:creationId xmlns:a16="http://schemas.microsoft.com/office/drawing/2014/main" id="{36BEA0BA-88D9-4C2A-A20E-8948B4BA9F9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10352" y="2097603"/>
            <a:ext cx="6371296" cy="3031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F2732C-88C5-4917-953A-3391146FCCB2}"/>
              </a:ext>
            </a:extLst>
          </p:cNvPr>
          <p:cNvSpPr txBox="1"/>
          <p:nvPr/>
        </p:nvSpPr>
        <p:spPr>
          <a:xfrm>
            <a:off x="2698339" y="5448718"/>
            <a:ext cx="6912768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국내 전체 반려동물 가구의 </a:t>
            </a:r>
            <a:r>
              <a:rPr lang="en-US" altLang="ko-KR" b="1" dirty="0"/>
              <a:t>8.8%</a:t>
            </a:r>
            <a:r>
              <a:rPr lang="ko-KR" altLang="en-US" b="1" dirty="0"/>
              <a:t>로 개</a:t>
            </a:r>
            <a:r>
              <a:rPr lang="en-US" altLang="ko-KR" b="1" dirty="0"/>
              <a:t>, </a:t>
            </a:r>
            <a:r>
              <a:rPr lang="ko-KR" altLang="en-US" b="1" dirty="0"/>
              <a:t>고양이에 이어 </a:t>
            </a:r>
            <a:r>
              <a:rPr lang="en-US" altLang="ko-KR" b="1" dirty="0"/>
              <a:t>3</a:t>
            </a:r>
            <a:r>
              <a:rPr lang="ko-KR" altLang="en-US" b="1" dirty="0"/>
              <a:t>위에 위치하고 있을 정도로 인기가 있음</a:t>
            </a:r>
            <a:r>
              <a:rPr lang="en-US" altLang="ko-KR" b="1" dirty="0"/>
              <a:t>.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66479E6-479D-4FB7-9656-C7CD251CAFEB}"/>
              </a:ext>
            </a:extLst>
          </p:cNvPr>
          <p:cNvSpPr/>
          <p:nvPr/>
        </p:nvSpPr>
        <p:spPr>
          <a:xfrm>
            <a:off x="0" y="-2"/>
            <a:ext cx="20340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D9401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5A0D58F-1A04-494F-A250-B0F5E632946F}"/>
              </a:ext>
            </a:extLst>
          </p:cNvPr>
          <p:cNvSpPr/>
          <p:nvPr/>
        </p:nvSpPr>
        <p:spPr>
          <a:xfrm>
            <a:off x="2034000" y="-1"/>
            <a:ext cx="10158000" cy="1604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4302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_x288427944" descr="EMB000036602b08">
            <a:extLst>
              <a:ext uri="{FF2B5EF4-FFF2-40B4-BE49-F238E27FC236}">
                <a16:creationId xmlns:a16="http://schemas.microsoft.com/office/drawing/2014/main" id="{1F5FC85F-8D2F-454B-BCEA-BDD3BE24F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5" b="8475"/>
          <a:stretch>
            <a:fillRect/>
          </a:stretch>
        </p:blipFill>
        <p:spPr bwMode="auto">
          <a:xfrm>
            <a:off x="3058529" y="1969029"/>
            <a:ext cx="6074941" cy="329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A017C8-A035-4AB6-AE23-4D14D81F047A}"/>
              </a:ext>
            </a:extLst>
          </p:cNvPr>
          <p:cNvSpPr txBox="1"/>
          <p:nvPr/>
        </p:nvSpPr>
        <p:spPr>
          <a:xfrm>
            <a:off x="2393538" y="5407687"/>
            <a:ext cx="7940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+mn-ea"/>
              </a:rPr>
              <a:t>약 </a:t>
            </a:r>
            <a:r>
              <a:rPr lang="en-US" altLang="ko-KR" b="1" dirty="0">
                <a:latin typeface="+mn-ea"/>
              </a:rPr>
              <a:t>80</a:t>
            </a:r>
            <a:r>
              <a:rPr lang="ko-KR" altLang="en-US" b="1" dirty="0">
                <a:latin typeface="+mn-ea"/>
              </a:rPr>
              <a:t>억 달러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>
                <a:latin typeface="+mn-ea"/>
              </a:rPr>
              <a:t>우리 돈 </a:t>
            </a:r>
            <a:r>
              <a:rPr lang="en-US" altLang="ko-KR" b="1" dirty="0">
                <a:latin typeface="+mn-ea"/>
              </a:rPr>
              <a:t>9</a:t>
            </a:r>
            <a:r>
              <a:rPr lang="ko-KR" altLang="en-US" b="1" dirty="0">
                <a:latin typeface="+mn-ea"/>
              </a:rPr>
              <a:t>조 원 규모로 매우 큰 시장 규모를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가지고 있으며</a:t>
            </a:r>
            <a:r>
              <a:rPr lang="en-US" altLang="ko-KR" b="1" dirty="0">
                <a:latin typeface="+mn-ea"/>
              </a:rPr>
              <a:t>, </a:t>
            </a:r>
            <a:endParaRPr lang="en-US" altLang="ko-KR" sz="8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+mn-ea"/>
              </a:rPr>
              <a:t>매년 연평균 </a:t>
            </a:r>
            <a:r>
              <a:rPr lang="en-US" altLang="ko-KR" b="1" dirty="0">
                <a:latin typeface="+mn-ea"/>
              </a:rPr>
              <a:t>10%</a:t>
            </a:r>
            <a:r>
              <a:rPr lang="ko-KR" altLang="en-US" b="1" dirty="0">
                <a:latin typeface="+mn-ea"/>
              </a:rPr>
              <a:t>의 가파른 성장률을 보이고 있음</a:t>
            </a:r>
            <a:r>
              <a:rPr lang="en-US" altLang="ko-KR" b="1" dirty="0">
                <a:latin typeface="+mn-ea"/>
              </a:rPr>
              <a:t>.</a:t>
            </a:r>
            <a:endParaRPr lang="ko-KR" altLang="en-US" b="1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7421C5-6359-4373-8C0F-52EB9F7A568D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95347"/>
                </a:solidFill>
                <a:effectLst/>
                <a:uLnTx/>
                <a:uFillTx/>
                <a:latin typeface="G마켓 산스 TTF Bold"/>
                <a:ea typeface="나눔스퀘어 Light"/>
                <a:cs typeface="+mn-cs"/>
              </a:rPr>
              <a:t>Part 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95347"/>
              </a:solidFill>
              <a:effectLst/>
              <a:uLnTx/>
              <a:uFillTx/>
              <a:latin typeface="G마켓 산스 TTF Bold"/>
              <a:ea typeface="나눔스퀘어 Ligh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68E92E-70D6-48B9-A36D-CBC84EB5F64A}"/>
              </a:ext>
            </a:extLst>
          </p:cNvPr>
          <p:cNvSpPr txBox="1"/>
          <p:nvPr/>
        </p:nvSpPr>
        <p:spPr>
          <a:xfrm>
            <a:off x="1061630" y="320188"/>
            <a:ext cx="2605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3600" b="1" spc="-300">
                <a:latin typeface="+mj-ea"/>
                <a:ea typeface="+mj-ea"/>
              </a:rPr>
              <a:t>주제의  필요성</a:t>
            </a:r>
            <a:endParaRPr lang="ko-KR" altLang="en-US" sz="3600" b="1" spc="-300" dirty="0">
              <a:latin typeface="+mj-ea"/>
              <a:ea typeface="+mj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D3F6B23-C0A9-4F60-BE25-6D8D4336830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D9798CD-C236-42CB-ADEF-A6C18DFD4112}"/>
              </a:ext>
            </a:extLst>
          </p:cNvPr>
          <p:cNvSpPr txBox="1"/>
          <p:nvPr/>
        </p:nvSpPr>
        <p:spPr>
          <a:xfrm>
            <a:off x="4007768" y="1412776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   80</a:t>
            </a:r>
            <a:r>
              <a:rPr lang="ko-KR" altLang="en-US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억 달러 규모의 세계 관상어 시장   </a:t>
            </a:r>
            <a:r>
              <a:rPr lang="en-US" altLang="ko-KR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6730A11-2F90-48D6-8B6B-967A6E728030}"/>
              </a:ext>
            </a:extLst>
          </p:cNvPr>
          <p:cNvSpPr/>
          <p:nvPr/>
        </p:nvSpPr>
        <p:spPr>
          <a:xfrm>
            <a:off x="0" y="-2"/>
            <a:ext cx="20340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D9401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89E960-88CB-4E1D-84D1-D4A16E6EF44C}"/>
              </a:ext>
            </a:extLst>
          </p:cNvPr>
          <p:cNvSpPr/>
          <p:nvPr/>
        </p:nvSpPr>
        <p:spPr>
          <a:xfrm>
            <a:off x="2034000" y="-1"/>
            <a:ext cx="10158000" cy="1604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8669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7421C5-6359-4373-8C0F-52EB9F7A568D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95347"/>
                </a:solidFill>
                <a:effectLst/>
                <a:uLnTx/>
                <a:uFillTx/>
                <a:latin typeface="G마켓 산스 TTF Bold"/>
                <a:ea typeface="나눔스퀘어 Light"/>
                <a:cs typeface="+mn-cs"/>
              </a:rPr>
              <a:t>Part 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95347"/>
              </a:solidFill>
              <a:effectLst/>
              <a:uLnTx/>
              <a:uFillTx/>
              <a:latin typeface="G마켓 산스 TTF Bold"/>
              <a:ea typeface="나눔스퀘어 Ligh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68E92E-70D6-48B9-A36D-CBC84EB5F64A}"/>
              </a:ext>
            </a:extLst>
          </p:cNvPr>
          <p:cNvSpPr txBox="1"/>
          <p:nvPr/>
        </p:nvSpPr>
        <p:spPr>
          <a:xfrm>
            <a:off x="1061630" y="320188"/>
            <a:ext cx="2605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3600" b="1" spc="-300">
                <a:latin typeface="+mj-ea"/>
                <a:ea typeface="+mj-ea"/>
              </a:rPr>
              <a:t>주제의  필요성</a:t>
            </a:r>
            <a:endParaRPr lang="ko-KR" altLang="en-US" sz="3600" b="1" spc="-300" dirty="0">
              <a:latin typeface="+mj-ea"/>
              <a:ea typeface="+mj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D3F6B23-C0A9-4F60-BE25-6D8D4336830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CB32015-73B3-4074-80EB-A08513A5980A}"/>
              </a:ext>
            </a:extLst>
          </p:cNvPr>
          <p:cNvSpPr txBox="1"/>
          <p:nvPr/>
        </p:nvSpPr>
        <p:spPr>
          <a:xfrm>
            <a:off x="4007768" y="1412776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   </a:t>
            </a:r>
            <a:r>
              <a:rPr lang="ko-KR" altLang="en-US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</a:t>
            </a:r>
            <a:r>
              <a:rPr lang="en-US" altLang="ko-KR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관상어산업 육성 종합 계획   </a:t>
            </a:r>
            <a:r>
              <a:rPr lang="en-US" altLang="ko-KR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_x288428744" descr="EMB000036602b0d">
            <a:extLst>
              <a:ext uri="{FF2B5EF4-FFF2-40B4-BE49-F238E27FC236}">
                <a16:creationId xmlns:a16="http://schemas.microsoft.com/office/drawing/2014/main" id="{D2E85681-B172-4418-9C2F-A4F60928A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090" y="2204864"/>
            <a:ext cx="6119813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모서리가 둥근 직사각형 13">
            <a:extLst>
              <a:ext uri="{FF2B5EF4-FFF2-40B4-BE49-F238E27FC236}">
                <a16:creationId xmlns:a16="http://schemas.microsoft.com/office/drawing/2014/main" id="{5C7BCA45-7CC6-46FB-881C-0679A773CAD2}"/>
              </a:ext>
            </a:extLst>
          </p:cNvPr>
          <p:cNvSpPr/>
          <p:nvPr/>
        </p:nvSpPr>
        <p:spPr>
          <a:xfrm>
            <a:off x="1978258" y="4495899"/>
            <a:ext cx="8280920" cy="172819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해양 수산부에서 국내 관상어 산업의 기반을 구축하고 경쟁력을 키우는 내용의 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     ‘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제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2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차 관상어산업 육성 종합 계획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’(2021~2025)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을 공개함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 b="1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지난해 기준 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4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천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873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억원 규모인 국내 관상어 시장을 오는 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2025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년 까지 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1.3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배 늘어난 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6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천 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571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억 원 규모로 키운다는 계획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B4DA38-A026-49F7-BB03-0AE973D0C80B}"/>
              </a:ext>
            </a:extLst>
          </p:cNvPr>
          <p:cNvSpPr/>
          <p:nvPr/>
        </p:nvSpPr>
        <p:spPr>
          <a:xfrm>
            <a:off x="0" y="-2"/>
            <a:ext cx="20340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D9401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7AEC11-21E6-4D3D-8B7F-CC6E11280CD4}"/>
              </a:ext>
            </a:extLst>
          </p:cNvPr>
          <p:cNvSpPr/>
          <p:nvPr/>
        </p:nvSpPr>
        <p:spPr>
          <a:xfrm>
            <a:off x="2034000" y="-1"/>
            <a:ext cx="10158000" cy="1604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1509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7421C5-6359-4373-8C0F-52EB9F7A568D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95347"/>
                </a:solidFill>
                <a:effectLst/>
                <a:uLnTx/>
                <a:uFillTx/>
                <a:latin typeface="G마켓 산스 TTF Bold"/>
                <a:ea typeface="나눔스퀘어 Light"/>
                <a:cs typeface="+mn-cs"/>
              </a:rPr>
              <a:t>Part 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95347"/>
              </a:solidFill>
              <a:effectLst/>
              <a:uLnTx/>
              <a:uFillTx/>
              <a:latin typeface="G마켓 산스 TTF Bold"/>
              <a:ea typeface="나눔스퀘어 Ligh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68E92E-70D6-48B9-A36D-CBC84EB5F64A}"/>
              </a:ext>
            </a:extLst>
          </p:cNvPr>
          <p:cNvSpPr txBox="1"/>
          <p:nvPr/>
        </p:nvSpPr>
        <p:spPr>
          <a:xfrm>
            <a:off x="1061630" y="320188"/>
            <a:ext cx="2627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3600" b="1" spc="-300">
                <a:latin typeface="+mj-ea"/>
                <a:ea typeface="+mj-ea"/>
              </a:rPr>
              <a:t>주제의  필요성</a:t>
            </a:r>
            <a:endParaRPr lang="ko-KR" altLang="en-US" sz="3600" b="1" spc="-300" dirty="0">
              <a:latin typeface="+mj-ea"/>
              <a:ea typeface="+mj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D3F6B23-C0A9-4F60-BE25-6D8D4336830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B206150-E9E2-4AAD-8C6E-D36AD7B7F29B}"/>
              </a:ext>
            </a:extLst>
          </p:cNvPr>
          <p:cNvSpPr txBox="1"/>
          <p:nvPr/>
        </p:nvSpPr>
        <p:spPr>
          <a:xfrm>
            <a:off x="977667" y="4402260"/>
            <a:ext cx="102366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But, </a:t>
            </a:r>
            <a:r>
              <a:rPr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시장 크기 대비 </a:t>
            </a:r>
            <a:r>
              <a:rPr lang="ko-KR" altLang="en-US" sz="40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관상어 케어 시스템</a:t>
            </a:r>
            <a:r>
              <a:rPr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절대적으로 </a:t>
            </a:r>
            <a:r>
              <a:rPr lang="ko-KR" altLang="en-US" sz="40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부족</a:t>
            </a:r>
            <a:endParaRPr lang="ko-KR" altLang="en-US" sz="2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5CE8FB1-174B-490B-8689-4EF54F0B8C43}"/>
              </a:ext>
            </a:extLst>
          </p:cNvPr>
          <p:cNvCxnSpPr/>
          <p:nvPr/>
        </p:nvCxnSpPr>
        <p:spPr>
          <a:xfrm>
            <a:off x="4924012" y="5104418"/>
            <a:ext cx="0" cy="39428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30D5044-C8A2-448E-9B0D-33B7B5BCAB87}"/>
              </a:ext>
            </a:extLst>
          </p:cNvPr>
          <p:cNvCxnSpPr/>
          <p:nvPr/>
        </p:nvCxnSpPr>
        <p:spPr>
          <a:xfrm>
            <a:off x="4915623" y="5507090"/>
            <a:ext cx="385894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E62C51C-072D-4B2B-BA8A-536CB10CCB70}"/>
              </a:ext>
            </a:extLst>
          </p:cNvPr>
          <p:cNvSpPr txBox="1"/>
          <p:nvPr/>
        </p:nvSpPr>
        <p:spPr>
          <a:xfrm>
            <a:off x="5342980" y="5189556"/>
            <a:ext cx="4546819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0070C0"/>
                </a:solidFill>
                <a:latin typeface="+mj-ea"/>
                <a:ea typeface="+mj-ea"/>
              </a:rPr>
              <a:t>① 전문적인 의료시설</a:t>
            </a:r>
            <a:endParaRPr lang="en-US" altLang="ko-KR" sz="2000" dirty="0">
              <a:solidFill>
                <a:srgbClr val="0070C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0070C0"/>
                </a:solidFill>
                <a:latin typeface="+mj-ea"/>
                <a:ea typeface="+mj-ea"/>
              </a:rPr>
              <a:t>② 사육 정보 관련 플랫폼</a:t>
            </a:r>
            <a:endParaRPr lang="en-US" altLang="ko-KR" sz="2000" dirty="0">
              <a:solidFill>
                <a:srgbClr val="0070C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0070C0"/>
                </a:solidFill>
                <a:latin typeface="+mj-ea"/>
                <a:ea typeface="+mj-ea"/>
              </a:rPr>
              <a:t>③ 사육 환경 자동화 시스템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714ACB7-38D8-41FC-9864-DDBC01371E09}"/>
              </a:ext>
            </a:extLst>
          </p:cNvPr>
          <p:cNvCxnSpPr/>
          <p:nvPr/>
        </p:nvCxnSpPr>
        <p:spPr>
          <a:xfrm>
            <a:off x="4663953" y="5100824"/>
            <a:ext cx="3959604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148BB2-30D5-4FC6-989C-B10E17F15F6D}"/>
              </a:ext>
            </a:extLst>
          </p:cNvPr>
          <p:cNvSpPr txBox="1"/>
          <p:nvPr/>
        </p:nvSpPr>
        <p:spPr>
          <a:xfrm>
            <a:off x="5758750" y="2132928"/>
            <a:ext cx="5307086" cy="1322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latin typeface="+mj-ea"/>
                <a:ea typeface="+mj-ea"/>
              </a:rPr>
              <a:t>위와 같이 관상어 시장은 시간이 </a:t>
            </a:r>
            <a:endParaRPr lang="en-US" altLang="ko-KR" sz="28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latin typeface="+mj-ea"/>
                <a:ea typeface="+mj-ea"/>
              </a:rPr>
              <a:t>지날수록 가파르게 커지고 있음 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51BAC2D-38D3-4C3A-B28D-1474EDAEB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307" y="1495683"/>
            <a:ext cx="3797181" cy="2531454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9BD2224D-7F96-4628-8AEC-1D0308DF0E1B}"/>
              </a:ext>
            </a:extLst>
          </p:cNvPr>
          <p:cNvSpPr/>
          <p:nvPr/>
        </p:nvSpPr>
        <p:spPr>
          <a:xfrm>
            <a:off x="0" y="-2"/>
            <a:ext cx="20340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D9401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FD1A0FC-4BB8-4158-BB72-E829E76A1846}"/>
              </a:ext>
            </a:extLst>
          </p:cNvPr>
          <p:cNvSpPr/>
          <p:nvPr/>
        </p:nvSpPr>
        <p:spPr>
          <a:xfrm>
            <a:off x="2034000" y="-1"/>
            <a:ext cx="10158000" cy="1604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0766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7421C5-6359-4373-8C0F-52EB9F7A568D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95347"/>
                </a:solidFill>
                <a:effectLst/>
                <a:uLnTx/>
                <a:uFillTx/>
                <a:latin typeface="G마켓 산스 TTF Bold"/>
                <a:ea typeface="나눔스퀘어 Light"/>
                <a:cs typeface="+mn-cs"/>
              </a:rPr>
              <a:t>Part 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95347"/>
              </a:solidFill>
              <a:effectLst/>
              <a:uLnTx/>
              <a:uFillTx/>
              <a:latin typeface="G마켓 산스 TTF Bold"/>
              <a:ea typeface="나눔스퀘어 Ligh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68E92E-70D6-48B9-A36D-CBC84EB5F64A}"/>
              </a:ext>
            </a:extLst>
          </p:cNvPr>
          <p:cNvSpPr txBox="1"/>
          <p:nvPr/>
        </p:nvSpPr>
        <p:spPr>
          <a:xfrm>
            <a:off x="1061630" y="320188"/>
            <a:ext cx="2627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3600" b="1" spc="-300">
                <a:latin typeface="+mj-ea"/>
                <a:ea typeface="+mj-ea"/>
              </a:rPr>
              <a:t>주제의  필요성</a:t>
            </a:r>
            <a:endParaRPr lang="ko-KR" altLang="en-US" sz="3600" b="1" spc="-300" dirty="0">
              <a:latin typeface="+mj-ea"/>
              <a:ea typeface="+mj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D3F6B23-C0A9-4F60-BE25-6D8D4336830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195;p8">
            <a:extLst>
              <a:ext uri="{FF2B5EF4-FFF2-40B4-BE49-F238E27FC236}">
                <a16:creationId xmlns:a16="http://schemas.microsoft.com/office/drawing/2014/main" id="{97380EEB-B15A-482F-A661-D2CFE2877BD6}"/>
              </a:ext>
            </a:extLst>
          </p:cNvPr>
          <p:cNvSpPr/>
          <p:nvPr/>
        </p:nvSpPr>
        <p:spPr>
          <a:xfrm>
            <a:off x="1484489" y="2273052"/>
            <a:ext cx="7102665" cy="1983325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198;p8">
            <a:extLst>
              <a:ext uri="{FF2B5EF4-FFF2-40B4-BE49-F238E27FC236}">
                <a16:creationId xmlns:a16="http://schemas.microsoft.com/office/drawing/2014/main" id="{9FE96C83-1249-41CE-AFE9-F77259CB0AB6}"/>
              </a:ext>
            </a:extLst>
          </p:cNvPr>
          <p:cNvSpPr txBox="1"/>
          <p:nvPr/>
        </p:nvSpPr>
        <p:spPr>
          <a:xfrm>
            <a:off x="1116364" y="1724524"/>
            <a:ext cx="1039552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→ </a:t>
            </a:r>
            <a:r>
              <a:rPr lang="en-US" altLang="ko-KR" sz="2400" b="1" i="0" u="none" strike="noStrike" cap="none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altLang="en-US" sz="2400" b="1" i="0" u="none" strike="noStrike" cap="none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초보 관상어 반려자도 쉽게 사용이 가능한</a:t>
            </a:r>
            <a:r>
              <a:rPr lang="ko-KR" sz="2400" b="1" i="0" u="none" strike="noStrike" cap="none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sz="2400" b="1" i="0" u="none" strike="noStrike" cap="none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관상어 헬스 </a:t>
            </a:r>
            <a:r>
              <a:rPr lang="ko-KR" sz="24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케어 플랫폼</a:t>
            </a:r>
            <a:endParaRPr sz="2400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1" name="Google Shape;201;p8">
            <a:extLst>
              <a:ext uri="{FF2B5EF4-FFF2-40B4-BE49-F238E27FC236}">
                <a16:creationId xmlns:a16="http://schemas.microsoft.com/office/drawing/2014/main" id="{3A3B622D-5780-4406-BAB6-964E5BC84FFD}"/>
              </a:ext>
            </a:extLst>
          </p:cNvPr>
          <p:cNvSpPr txBox="1"/>
          <p:nvPr/>
        </p:nvSpPr>
        <p:spPr>
          <a:xfrm>
            <a:off x="1061629" y="1238444"/>
            <a:ext cx="201892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75E"/>
              </a:buClr>
              <a:buSzPts val="3000"/>
              <a:buFont typeface="Malgun Gothic"/>
              <a:buNone/>
            </a:pPr>
            <a:r>
              <a:rPr lang="ko-KR" sz="3000" b="1" i="0" u="none" strike="noStrike" cap="none" dirty="0" err="1">
                <a:latin typeface="+mj-ea"/>
                <a:ea typeface="+mj-ea"/>
                <a:cs typeface="Malgun Gothic"/>
                <a:sym typeface="Malgun Gothic"/>
              </a:rPr>
              <a:t>Solution</a:t>
            </a:r>
            <a:endParaRPr sz="3000" b="1" i="0" u="none" strike="noStrike" cap="none" dirty="0"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22" name="Google Shape;202;p8">
            <a:extLst>
              <a:ext uri="{FF2B5EF4-FFF2-40B4-BE49-F238E27FC236}">
                <a16:creationId xmlns:a16="http://schemas.microsoft.com/office/drawing/2014/main" id="{9BFF84A2-64C7-415A-8380-F9C6C03CD1F7}"/>
              </a:ext>
            </a:extLst>
          </p:cNvPr>
          <p:cNvSpPr txBox="1"/>
          <p:nvPr/>
        </p:nvSpPr>
        <p:spPr>
          <a:xfrm>
            <a:off x="1628088" y="2412630"/>
            <a:ext cx="7594616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65113" marR="0" lvl="0" indent="-26511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None/>
            </a:pPr>
            <a:r>
              <a:rPr lang="ko-KR" sz="1600" b="1" i="0" u="none" strike="noStrike" cap="none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① 사육하는 관상어의 촬영을 통한 </a:t>
            </a:r>
            <a:r>
              <a:rPr lang="ko-KR" sz="1600" b="1" i="0" u="none" strike="noStrike" cap="none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사육 정보 </a:t>
            </a:r>
            <a:r>
              <a:rPr lang="ko-KR" sz="1600" b="1" i="0" u="none" strike="noStrike" cap="none" dirty="0" smtClea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제공</a:t>
            </a:r>
            <a:endParaRPr lang="en-US" altLang="ko-KR" sz="1600" b="1" i="0" u="none" strike="noStrike" cap="none" dirty="0" smtClean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  <a:p>
            <a:pPr marL="265113" marR="0" lvl="0" indent="-26511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None/>
            </a:pPr>
            <a:endParaRPr sz="800" b="1" i="0" u="none" strike="noStrike" cap="none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  <a:p>
            <a:pPr marL="265113" marR="0" lvl="0" indent="-26511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None/>
            </a:pPr>
            <a:r>
              <a:rPr lang="ko-KR" sz="1600" b="1" i="0" u="none" strike="noStrike" cap="none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② 관상어의 촬영을 통하여 </a:t>
            </a:r>
            <a:r>
              <a:rPr lang="ko-KR" sz="1600" b="1" i="0" u="none" strike="noStrike" cap="none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기생충 감염 여부 확인</a:t>
            </a:r>
            <a:r>
              <a:rPr lang="ko-KR" sz="1600" b="1" i="0" u="none" strike="noStrike" cap="none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sz="1600" b="1" i="0" u="none" strike="noStrike" cap="none" dirty="0" smtClea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제공</a:t>
            </a:r>
            <a:endParaRPr lang="en-US" altLang="ko-KR" sz="1600" b="1" i="0" u="none" strike="noStrike" cap="none" dirty="0" smtClean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  <a:p>
            <a:pPr marL="265113" marR="0" lvl="0" indent="-26511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None/>
            </a:pPr>
            <a:endParaRPr sz="800" b="1" i="0" u="none" strike="noStrike" cap="none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  <a:p>
            <a:pPr marL="265113" marR="0" lvl="0" indent="-26511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None/>
            </a:pPr>
            <a:r>
              <a:rPr lang="ko-KR" sz="1600" b="1" i="0" u="none" strike="noStrike" cap="none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③ 모바일 애플리케이션을 통해 관상어 정보를 제공하여 </a:t>
            </a:r>
            <a:r>
              <a:rPr lang="ko-KR" sz="1600" b="1" i="0" u="none" strike="noStrike" cap="none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쉬운 접근성</a:t>
            </a:r>
            <a:r>
              <a:rPr lang="ko-KR" sz="1600" b="1" i="0" u="none" strike="noStrike" cap="none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sz="1600" b="1" i="0" u="none" strike="noStrike" cap="none" dirty="0" smtClea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보장</a:t>
            </a:r>
            <a:endParaRPr sz="1600" b="1" i="0" u="none" strike="noStrike" cap="none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066367" y="4593810"/>
            <a:ext cx="2667564" cy="1776204"/>
            <a:chOff x="7720119" y="4175492"/>
            <a:chExt cx="3295808" cy="2194522"/>
          </a:xfrm>
        </p:grpSpPr>
        <p:pic>
          <p:nvPicPr>
            <p:cNvPr id="20" name="Google Shape;199;p8">
              <a:extLst>
                <a:ext uri="{FF2B5EF4-FFF2-40B4-BE49-F238E27FC236}">
                  <a16:creationId xmlns:a16="http://schemas.microsoft.com/office/drawing/2014/main" id="{CEAEDF05-0E53-440F-A299-D07AF9175B84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720119" y="4175492"/>
              <a:ext cx="3295808" cy="21945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Google Shape;204;p8">
              <a:extLst>
                <a:ext uri="{FF2B5EF4-FFF2-40B4-BE49-F238E27FC236}">
                  <a16:creationId xmlns:a16="http://schemas.microsoft.com/office/drawing/2014/main" id="{510494E0-06B9-40D9-9222-A5752660FBBB}"/>
                </a:ext>
              </a:extLst>
            </p:cNvPr>
            <p:cNvSpPr/>
            <p:nvPr/>
          </p:nvSpPr>
          <p:spPr>
            <a:xfrm>
              <a:off x="8169729" y="4640599"/>
              <a:ext cx="2723310" cy="1013581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" name="Google Shape;205;p8">
              <a:extLst>
                <a:ext uri="{FF2B5EF4-FFF2-40B4-BE49-F238E27FC236}">
                  <a16:creationId xmlns:a16="http://schemas.microsoft.com/office/drawing/2014/main" id="{2EFC8191-C51D-4218-A66C-C2FB5A62CCEB}"/>
                </a:ext>
              </a:extLst>
            </p:cNvPr>
            <p:cNvSpPr txBox="1"/>
            <p:nvPr/>
          </p:nvSpPr>
          <p:spPr>
            <a:xfrm>
              <a:off x="8900994" y="5654180"/>
              <a:ext cx="1632799" cy="3421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 dirty="0" err="1">
                  <a:solidFill>
                    <a:srgbClr val="FFC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Neobenedinia</a:t>
              </a:r>
              <a:endParaRPr sz="1200" b="1" dirty="0">
                <a:solidFill>
                  <a:srgbClr val="FFC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7" name="Google Shape;206;p8">
            <a:extLst>
              <a:ext uri="{FF2B5EF4-FFF2-40B4-BE49-F238E27FC236}">
                <a16:creationId xmlns:a16="http://schemas.microsoft.com/office/drawing/2014/main" id="{6E564D9C-4CE5-40D6-ACF1-15560BA4090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96117" y="4548341"/>
            <a:ext cx="2816883" cy="229954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786;p43">
            <a:extLst>
              <a:ext uri="{FF2B5EF4-FFF2-40B4-BE49-F238E27FC236}">
                <a16:creationId xmlns:a16="http://schemas.microsoft.com/office/drawing/2014/main" id="{01EF7C16-F1C4-4207-A075-C9D92FD442F2}"/>
              </a:ext>
            </a:extLst>
          </p:cNvPr>
          <p:cNvSpPr/>
          <p:nvPr/>
        </p:nvSpPr>
        <p:spPr>
          <a:xfrm>
            <a:off x="7391419" y="4343281"/>
            <a:ext cx="3909228" cy="219452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D80666-7521-4287-A676-765F920B6E82}"/>
              </a:ext>
            </a:extLst>
          </p:cNvPr>
          <p:cNvSpPr/>
          <p:nvPr/>
        </p:nvSpPr>
        <p:spPr>
          <a:xfrm>
            <a:off x="0" y="-2"/>
            <a:ext cx="20340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D9401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F0802A-1EF9-4149-9949-CC48F2AB43CD}"/>
              </a:ext>
            </a:extLst>
          </p:cNvPr>
          <p:cNvSpPr/>
          <p:nvPr/>
        </p:nvSpPr>
        <p:spPr>
          <a:xfrm>
            <a:off x="2034000" y="-1"/>
            <a:ext cx="10158000" cy="1604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395273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9401"/>
      </a:accent1>
      <a:accent2>
        <a:srgbClr val="595347"/>
      </a:accent2>
      <a:accent3>
        <a:srgbClr val="D9D8D5"/>
      </a:accent3>
      <a:accent4>
        <a:srgbClr val="B48B61"/>
      </a:accent4>
      <a:accent5>
        <a:srgbClr val="6F7071"/>
      </a:accent5>
      <a:accent6>
        <a:srgbClr val="CD8B2E"/>
      </a:accent6>
      <a:hlink>
        <a:srgbClr val="3F3F3F"/>
      </a:hlink>
      <a:folHlink>
        <a:srgbClr val="3F3F3F"/>
      </a:folHlink>
    </a:clrScheme>
    <a:fontScheme name="G마켓 산스 TTF Bold">
      <a:majorFont>
        <a:latin typeface="G마켓 산스 TTF Bold"/>
        <a:ea typeface="나눔스퀘어 Bold"/>
        <a:cs typeface=""/>
      </a:majorFont>
      <a:minorFont>
        <a:latin typeface="G마켓 산스 TTF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886</TotalTime>
  <Words>1650</Words>
  <Application>Microsoft Office PowerPoint</Application>
  <PresentationFormat>와이드스크린</PresentationFormat>
  <Paragraphs>290</Paragraphs>
  <Slides>34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2" baseType="lpstr">
      <vt:lpstr>G마켓 산스 TTF Bold</vt:lpstr>
      <vt:lpstr>G마켓 산스 TTF Light</vt:lpstr>
      <vt:lpstr>나눔스퀘어 Bold</vt:lpstr>
      <vt:lpstr>나눔스퀘어 Light</vt:lpstr>
      <vt:lpstr>Malgun Gothic</vt:lpstr>
      <vt:lpstr>Malgun Gothic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LeeYuho</dc:creator>
  <cp:lastModifiedBy>LeeYuho</cp:lastModifiedBy>
  <cp:revision>96</cp:revision>
  <dcterms:created xsi:type="dcterms:W3CDTF">2022-03-07T11:50:35Z</dcterms:created>
  <dcterms:modified xsi:type="dcterms:W3CDTF">2022-09-17T08:55:25Z</dcterms:modified>
</cp:coreProperties>
</file>